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86" r:id="rId4"/>
    <p:sldId id="293" r:id="rId5"/>
    <p:sldId id="260" r:id="rId6"/>
    <p:sldId id="270" r:id="rId7"/>
    <p:sldId id="257" r:id="rId8"/>
    <p:sldId id="291" r:id="rId9"/>
    <p:sldId id="262" r:id="rId10"/>
    <p:sldId id="288" r:id="rId11"/>
    <p:sldId id="265" r:id="rId12"/>
    <p:sldId id="275" r:id="rId13"/>
    <p:sldId id="266" r:id="rId14"/>
    <p:sldId id="282" r:id="rId15"/>
    <p:sldId id="263" r:id="rId16"/>
    <p:sldId id="271" r:id="rId17"/>
    <p:sldId id="268" r:id="rId18"/>
    <p:sldId id="278" r:id="rId19"/>
    <p:sldId id="292" r:id="rId20"/>
    <p:sldId id="290" r:id="rId21"/>
    <p:sldId id="277" r:id="rId22"/>
    <p:sldId id="283" r:id="rId23"/>
    <p:sldId id="287" r:id="rId24"/>
    <p:sldId id="284" r:id="rId25"/>
    <p:sldId id="28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62" d="100"/>
          <a:sy n="62" d="100"/>
        </p:scale>
        <p:origin x="-106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0BFDD-9BF9-4092-B1FE-2DFC9F46F298}" type="datetimeFigureOut">
              <a:rPr lang="es-MX" smtClean="0"/>
              <a:pPr/>
              <a:t>09/01/2013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443DD-FC85-4CED-8132-72ADE28BFFC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71A9F-C233-4763-8024-70F4C64AC83A}" type="datetimeFigureOut">
              <a:rPr lang="es-MX" smtClean="0"/>
              <a:pPr/>
              <a:t>09/01/2013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93BE2-B693-453E-9D71-E0BC8510C5D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208779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3BE2-B693-453E-9D71-E0BC8510C5DE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3BE2-B693-453E-9D71-E0BC8510C5DE}" type="slidenum">
              <a:rPr lang="es-MX" smtClean="0"/>
              <a:pPr/>
              <a:t>10</a:t>
            </a:fld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3BE2-B693-453E-9D71-E0BC8510C5DE}" type="slidenum">
              <a:rPr lang="es-MX" smtClean="0"/>
              <a:pPr/>
              <a:t>11</a:t>
            </a:fld>
            <a:endParaRPr 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3BE2-B693-453E-9D71-E0BC8510C5DE}" type="slidenum">
              <a:rPr lang="es-MX" smtClean="0"/>
              <a:pPr/>
              <a:t>12</a:t>
            </a:fld>
            <a:endParaRPr 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3BE2-B693-453E-9D71-E0BC8510C5DE}" type="slidenum">
              <a:rPr lang="es-MX" smtClean="0"/>
              <a:pPr/>
              <a:t>13</a:t>
            </a:fld>
            <a:endParaRPr 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3BE2-B693-453E-9D71-E0BC8510C5DE}" type="slidenum">
              <a:rPr lang="es-MX" smtClean="0"/>
              <a:pPr/>
              <a:t>14</a:t>
            </a:fld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3BE2-B693-453E-9D71-E0BC8510C5DE}" type="slidenum">
              <a:rPr lang="es-MX" smtClean="0"/>
              <a:pPr/>
              <a:t>15</a:t>
            </a:fld>
            <a:endParaRPr 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3BE2-B693-453E-9D71-E0BC8510C5DE}" type="slidenum">
              <a:rPr lang="es-MX" smtClean="0"/>
              <a:pPr/>
              <a:t>16</a:t>
            </a:fld>
            <a:endParaRPr lang="es-MX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3BE2-B693-453E-9D71-E0BC8510C5DE}" type="slidenum">
              <a:rPr lang="es-MX" smtClean="0"/>
              <a:pPr/>
              <a:t>17</a:t>
            </a:fld>
            <a:endParaRPr lang="es-MX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3BE2-B693-453E-9D71-E0BC8510C5DE}" type="slidenum">
              <a:rPr lang="es-MX" smtClean="0"/>
              <a:pPr/>
              <a:t>18</a:t>
            </a:fld>
            <a:endParaRPr lang="es-MX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3BE2-B693-453E-9D71-E0BC8510C5DE}" type="slidenum">
              <a:rPr lang="es-MX" smtClean="0"/>
              <a:pPr/>
              <a:t>19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3BE2-B693-453E-9D71-E0BC8510C5DE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3BE2-B693-453E-9D71-E0BC8510C5DE}" type="slidenum">
              <a:rPr lang="es-MX" smtClean="0"/>
              <a:pPr/>
              <a:t>20</a:t>
            </a:fld>
            <a:endParaRPr lang="es-MX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3BE2-B693-453E-9D71-E0BC8510C5DE}" type="slidenum">
              <a:rPr lang="es-MX" smtClean="0"/>
              <a:pPr/>
              <a:t>21</a:t>
            </a:fld>
            <a:endParaRPr lang="es-MX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3BE2-B693-453E-9D71-E0BC8510C5DE}" type="slidenum">
              <a:rPr lang="es-MX" smtClean="0"/>
              <a:pPr/>
              <a:t>22</a:t>
            </a:fld>
            <a:endParaRPr lang="es-MX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3BE2-B693-453E-9D71-E0BC8510C5DE}" type="slidenum">
              <a:rPr lang="es-MX" smtClean="0"/>
              <a:pPr/>
              <a:t>23</a:t>
            </a:fld>
            <a:endParaRPr lang="es-MX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3BE2-B693-453E-9D71-E0BC8510C5DE}" type="slidenum">
              <a:rPr lang="es-MX" smtClean="0"/>
              <a:pPr/>
              <a:t>24</a:t>
            </a:fld>
            <a:endParaRPr lang="es-MX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3BE2-B693-453E-9D71-E0BC8510C5DE}" type="slidenum">
              <a:rPr lang="es-MX" smtClean="0"/>
              <a:pPr/>
              <a:t>25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3BE2-B693-453E-9D71-E0BC8510C5DE}" type="slidenum">
              <a:rPr lang="es-MX" smtClean="0"/>
              <a:pPr/>
              <a:t>3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3BE2-B693-453E-9D71-E0BC8510C5DE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3BE2-B693-453E-9D71-E0BC8510C5DE}" type="slidenum">
              <a:rPr lang="es-MX" smtClean="0"/>
              <a:pPr/>
              <a:t>5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3BE2-B693-453E-9D71-E0BC8510C5DE}" type="slidenum">
              <a:rPr lang="es-MX" smtClean="0"/>
              <a:pPr/>
              <a:t>6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3BE2-B693-453E-9D71-E0BC8510C5DE}" type="slidenum">
              <a:rPr lang="es-MX" smtClean="0"/>
              <a:pPr/>
              <a:t>7</a:t>
            </a:fld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3BE2-B693-453E-9D71-E0BC8510C5DE}" type="slidenum">
              <a:rPr lang="es-MX" smtClean="0"/>
              <a:pPr/>
              <a:t>8</a:t>
            </a:fld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3BE2-B693-453E-9D71-E0BC8510C5DE}" type="slidenum">
              <a:rPr lang="es-MX" smtClean="0"/>
              <a:pPr/>
              <a:t>9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74FB-7D9D-4A3F-9150-5585C9357F15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0C2B-0269-464D-A89F-0C9B8E3872E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74FB-7D9D-4A3F-9150-5585C9357F15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0C2B-0269-464D-A89F-0C9B8E3872E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74FB-7D9D-4A3F-9150-5585C9357F15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0C2B-0269-464D-A89F-0C9B8E3872E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74FB-7D9D-4A3F-9150-5585C9357F15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0C2B-0269-464D-A89F-0C9B8E3872E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74FB-7D9D-4A3F-9150-5585C9357F15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0C2B-0269-464D-A89F-0C9B8E3872E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74FB-7D9D-4A3F-9150-5585C9357F15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0C2B-0269-464D-A89F-0C9B8E3872E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74FB-7D9D-4A3F-9150-5585C9357F15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0C2B-0269-464D-A89F-0C9B8E3872E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74FB-7D9D-4A3F-9150-5585C9357F15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0C2B-0269-464D-A89F-0C9B8E3872E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74FB-7D9D-4A3F-9150-5585C9357F15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0C2B-0269-464D-A89F-0C9B8E3872E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74FB-7D9D-4A3F-9150-5585C9357F15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0C2B-0269-464D-A89F-0C9B8E3872E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74FB-7D9D-4A3F-9150-5585C9357F15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0C2B-0269-464D-A89F-0C9B8E3872E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384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674FB-7D9D-4A3F-9150-5585C9357F15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F0C2B-0269-464D-A89F-0C9B8E3872E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rtalsej.jalisco.gob.mx/campana-civico-educativa/" TargetMode="External"/><Relationship Id="rId5" Type="http://schemas.openxmlformats.org/officeDocument/2006/relationships/image" Target="../media/image6.png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habitossaludables.mx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slide" Target="slide7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slide" Target="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slide" Target="slid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slide" Target="slide7.xml"/><Relationship Id="rId5" Type="http://schemas.openxmlformats.org/officeDocument/2006/relationships/slide" Target="slide2.xml"/><Relationship Id="rId4" Type="http://schemas.openxmlformats.org/officeDocument/2006/relationships/package" Target="../embeddings/Diapositiva_de_Microsoft_Office_PowerPoint1.sld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hyperlink" Target="http://portalsej.jalisco.gob.mx/campana-civico-educativa/" TargetMode="External"/><Relationship Id="rId7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728" y="4526855"/>
            <a:ext cx="4495800" cy="1470025"/>
          </a:xfrm>
        </p:spPr>
        <p:txBody>
          <a:bodyPr/>
          <a:lstStyle/>
          <a:p>
            <a:r>
              <a:rPr lang="es-MX" sz="4800" dirty="0" smtClean="0">
                <a:latin typeface="Arial" pitchFamily="34" charset="0"/>
                <a:cs typeface="Arial" pitchFamily="34" charset="0"/>
              </a:rPr>
              <a:t>Informe Anual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552" y="4365104"/>
            <a:ext cx="3429000" cy="1752600"/>
          </a:xfrm>
        </p:spPr>
        <p:txBody>
          <a:bodyPr>
            <a:noAutofit/>
          </a:bodyPr>
          <a:lstStyle/>
          <a:p>
            <a:r>
              <a:rPr lang="es-MX" sz="8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2012</a:t>
            </a:r>
            <a:endParaRPr lang="en-US" sz="8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6019800"/>
            <a:ext cx="9144000" cy="152400"/>
          </a:xfrm>
          <a:prstGeom prst="roundRect">
            <a:avLst>
              <a:gd name="adj" fmla="val 6987"/>
            </a:avLst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 descr="Logo definitiv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2808312" cy="255239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es-MX" b="1" dirty="0" smtClean="0"/>
              <a:t>Proyectos realizados: </a:t>
            </a:r>
            <a:r>
              <a:rPr lang="es-MX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2012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Rounded Rectangle 11">
            <a:hlinkClick r:id="rId3" action="ppaction://hlinksldjump"/>
          </p:cNvPr>
          <p:cNvSpPr/>
          <p:nvPr/>
        </p:nvSpPr>
        <p:spPr>
          <a:xfrm>
            <a:off x="53952" y="6196880"/>
            <a:ext cx="1818000" cy="61649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¿Qué es DHI?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12">
            <a:hlinkClick r:id="rId4" action="ppaction://hlinksldjump"/>
          </p:cNvPr>
          <p:cNvSpPr/>
          <p:nvPr/>
        </p:nvSpPr>
        <p:spPr>
          <a:xfrm>
            <a:off x="1889904" y="6196880"/>
            <a:ext cx="1818000" cy="61649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Actividades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12">
            <a:hlinkClick r:id="rId4" action="ppaction://hlinksldjump"/>
          </p:cNvPr>
          <p:cNvSpPr/>
          <p:nvPr/>
        </p:nvSpPr>
        <p:spPr>
          <a:xfrm>
            <a:off x="3690104" y="6196880"/>
            <a:ext cx="1818000" cy="6164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tx2">
                <a:lumMod val="60000"/>
                <a:lumOff val="4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Proyectos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12">
            <a:hlinkClick r:id="rId4" action="ppaction://hlinksldjump"/>
          </p:cNvPr>
          <p:cNvSpPr/>
          <p:nvPr/>
        </p:nvSpPr>
        <p:spPr>
          <a:xfrm>
            <a:off x="5490304" y="6196880"/>
            <a:ext cx="1818000" cy="616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Cursos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12">
            <a:hlinkClick r:id="rId4" action="ppaction://hlinksldjump"/>
          </p:cNvPr>
          <p:cNvSpPr/>
          <p:nvPr/>
        </p:nvSpPr>
        <p:spPr>
          <a:xfrm>
            <a:off x="7290504" y="6196880"/>
            <a:ext cx="1818000" cy="6164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Mensaje del Consejo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35896" y="1378511"/>
            <a:ext cx="4855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COPASE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, proyecto liderado por el Patronato Educativo en el Estado de Jalisco, A.C., preocupados por el rezago educativo en el Estado. Se oferta secundaria en línea, para adultos de 15 a 60 años, gratuita y con certificado oficial (IEEA- SEP)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838" y="1888349"/>
            <a:ext cx="2339994" cy="17566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1331640" y="4149080"/>
            <a:ext cx="7020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Logros de este año:</a:t>
            </a:r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Colaboramos en el análisis y desarrollo de contenidos de </a:t>
            </a:r>
            <a:r>
              <a:rPr lang="es-MX" sz="2000" dirty="0" err="1" smtClean="0">
                <a:latin typeface="Arial" pitchFamily="34" charset="0"/>
                <a:cs typeface="Arial" pitchFamily="34" charset="0"/>
              </a:rPr>
              <a:t>Cibersecundaria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Revisamos el contenido de 7 módulos de los CD del </a:t>
            </a:r>
            <a:r>
              <a:rPr lang="es-MX" sz="2000" dirty="0" err="1" smtClean="0">
                <a:latin typeface="Arial" pitchFamily="34" charset="0"/>
                <a:cs typeface="Arial" pitchFamily="34" charset="0"/>
              </a:rPr>
              <a:t>MEVyT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. Y se propusieron cambios para actualizar el contenido.</a:t>
            </a:r>
            <a:endParaRPr lang="en-US" sz="2000" dirty="0" smtClean="0">
              <a:latin typeface="Arial" pitchFamily="34" charset="0"/>
              <a:cs typeface="Arial" pitchFamily="34" charset="0"/>
              <a:hlinkClick r:id="rId6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80920" cy="2971800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MX" sz="1800" b="1" dirty="0" smtClean="0">
                <a:latin typeface="Arial" pitchFamily="34" charset="0"/>
                <a:cs typeface="Arial" pitchFamily="34" charset="0"/>
              </a:rPr>
              <a:t>Sistema </a:t>
            </a:r>
            <a:r>
              <a:rPr lang="es-MX" sz="1800" b="1" dirty="0">
                <a:latin typeface="Arial" pitchFamily="34" charset="0"/>
                <a:cs typeface="Arial" pitchFamily="34" charset="0"/>
              </a:rPr>
              <a:t>Operativo de Formación </a:t>
            </a:r>
            <a:r>
              <a:rPr lang="es-MX" sz="1800" b="1" dirty="0" smtClean="0">
                <a:latin typeface="Arial" pitchFamily="34" charset="0"/>
                <a:cs typeface="Arial" pitchFamily="34" charset="0"/>
              </a:rPr>
              <a:t>Integrado</a:t>
            </a:r>
            <a:r>
              <a:rPr lang="es-MX" sz="1800" dirty="0" smtClean="0"/>
              <a:t>,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sistema </a:t>
            </a:r>
            <a:r>
              <a:rPr lang="es-ES" sz="1800" dirty="0">
                <a:latin typeface="Arial" pitchFamily="34" charset="0"/>
                <a:cs typeface="Arial" pitchFamily="34" charset="0"/>
              </a:rPr>
              <a:t>orientado a formar hombres y mujeres cristianos que contribuyan positivamente en la transformación del mundo.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Exclusivo para colegios promovidos por personas de la Prelatura del Opus Dei. Actualmente se </a:t>
            </a:r>
            <a:r>
              <a:rPr lang="es-ES" sz="1800" dirty="0">
                <a:latin typeface="Arial" pitchFamily="34" charset="0"/>
                <a:cs typeface="Arial" pitchFamily="34" charset="0"/>
              </a:rPr>
              <a:t>aplica en el Grupo Colmenares (9 colegios) de Guadalajara, Jal., y el Colegio Encino de Aguascalientes.  </a:t>
            </a:r>
            <a:r>
              <a:rPr lang="es-ES" sz="1800" b="1" dirty="0" smtClean="0">
                <a:latin typeface="Arial" pitchFamily="34" charset="0"/>
                <a:cs typeface="Arial" pitchFamily="34" charset="0"/>
              </a:rPr>
              <a:t>El alcance de este proyecto en la actualidad es de más de 4, 000 estudiantes, sus educadores y familias.</a:t>
            </a:r>
          </a:p>
          <a:p>
            <a:pPr marL="0" lvl="0" indent="0" algn="just">
              <a:buNone/>
            </a:pPr>
            <a:endParaRPr lang="es-ES" sz="18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es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Logros de este año:</a:t>
            </a:r>
          </a:p>
          <a:p>
            <a:pPr marL="0" indent="0" algn="just"/>
            <a:r>
              <a:rPr lang="es-MX" sz="1800" dirty="0" smtClean="0"/>
              <a:t>Elaboramos el proyecto de preparatoria para 2° semestre que consiste en la impartición de la virtud de la prudencia.</a:t>
            </a:r>
          </a:p>
          <a:p>
            <a:pPr marL="0" indent="0" algn="just"/>
            <a:r>
              <a:rPr lang="es-MX" sz="1800" dirty="0" smtClean="0"/>
              <a:t>Hicimos la revisión anual del plan de preceptores y sus modificaciones.</a:t>
            </a:r>
          </a:p>
          <a:p>
            <a:pPr marL="0" indent="0" algn="just"/>
            <a:r>
              <a:rPr lang="es-MX" sz="1800" dirty="0" smtClean="0"/>
              <a:t>Llevamos a cabo varias sesiones de capacitación llegando a cientos de docentes.</a:t>
            </a:r>
          </a:p>
        </p:txBody>
      </p:sp>
      <p:pic>
        <p:nvPicPr>
          <p:cNvPr id="4" name="Picture 3" descr="slogan sofi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576" y="1628800"/>
            <a:ext cx="3354094" cy="165100"/>
          </a:xfrm>
          <a:prstGeom prst="rect">
            <a:avLst/>
          </a:prstGeom>
        </p:spPr>
      </p:pic>
      <p:pic>
        <p:nvPicPr>
          <p:cNvPr id="5" name="Picture 4" descr="logo sofi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576" y="980728"/>
            <a:ext cx="1510177" cy="630382"/>
          </a:xfrm>
          <a:prstGeom prst="rect">
            <a:avLst/>
          </a:prstGeom>
        </p:spPr>
      </p:pic>
      <p:sp>
        <p:nvSpPr>
          <p:cNvPr id="24" name="Rounded Rectangle 11">
            <a:hlinkClick r:id="rId5" action="ppaction://hlinksldjump"/>
          </p:cNvPr>
          <p:cNvSpPr/>
          <p:nvPr/>
        </p:nvSpPr>
        <p:spPr>
          <a:xfrm>
            <a:off x="53952" y="6196880"/>
            <a:ext cx="1818000" cy="61649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¿Qué es DHI?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12">
            <a:hlinkClick r:id="rId6" action="ppaction://hlinksldjump"/>
          </p:cNvPr>
          <p:cNvSpPr/>
          <p:nvPr/>
        </p:nvSpPr>
        <p:spPr>
          <a:xfrm>
            <a:off x="1889904" y="6196880"/>
            <a:ext cx="1818000" cy="61649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Actividades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12">
            <a:hlinkClick r:id="rId6" action="ppaction://hlinksldjump"/>
          </p:cNvPr>
          <p:cNvSpPr/>
          <p:nvPr/>
        </p:nvSpPr>
        <p:spPr>
          <a:xfrm>
            <a:off x="3690104" y="6196880"/>
            <a:ext cx="1818000" cy="6164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tx2">
                <a:lumMod val="60000"/>
                <a:lumOff val="4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Proyectos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12">
            <a:hlinkClick r:id="rId6" action="ppaction://hlinksldjump"/>
          </p:cNvPr>
          <p:cNvSpPr/>
          <p:nvPr/>
        </p:nvSpPr>
        <p:spPr>
          <a:xfrm>
            <a:off x="5490304" y="6196880"/>
            <a:ext cx="1818000" cy="616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Cursos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12">
            <a:hlinkClick r:id="rId6" action="ppaction://hlinksldjump"/>
          </p:cNvPr>
          <p:cNvSpPr/>
          <p:nvPr/>
        </p:nvSpPr>
        <p:spPr>
          <a:xfrm>
            <a:off x="7290504" y="6196880"/>
            <a:ext cx="1818000" cy="6164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Mensaje del Consejo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Proyectos realizados: </a:t>
            </a:r>
            <a:r>
              <a:rPr kumimoji="0" lang="es-MX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2012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9792" y="1196752"/>
            <a:ext cx="60841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latin typeface="Arial" pitchFamily="34" charset="0"/>
                <a:cs typeface="Arial" pitchFamily="34" charset="0"/>
              </a:rPr>
              <a:t>UNIDOS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, asociación civil que inserta a </a:t>
            </a:r>
            <a:r>
              <a:rPr lang="es-MX" dirty="0">
                <a:latin typeface="Arial" pitchFamily="34" charset="0"/>
                <a:cs typeface="Arial" pitchFamily="34" charset="0"/>
              </a:rPr>
              <a:t>las personas con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discapacidad a la sociedad y transforma la actitud de la misma para su aceptación.  El alcance de este proyecto: Están en 22 estados en México y Chile, llegando a miles de personas.</a:t>
            </a:r>
          </a:p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Logros de este año:</a:t>
            </a:r>
          </a:p>
          <a:p>
            <a:pPr algn="just">
              <a:buFont typeface="Arial" charset="0"/>
              <a:buChar char="•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Estudiamos cómo darle mayor valor </a:t>
            </a:r>
            <a:r>
              <a:rPr lang="es-MX" dirty="0">
                <a:latin typeface="Arial" pitchFamily="34" charset="0"/>
                <a:cs typeface="Arial" pitchFamily="34" charset="0"/>
              </a:rPr>
              <a:t>formativo a su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trabajo.</a:t>
            </a:r>
          </a:p>
          <a:p>
            <a:pPr algn="just">
              <a:buFont typeface="Arial" charset="0"/>
              <a:buChar char="•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Clasificamos las virtudes con más de mil manifestaciones correspondientes.</a:t>
            </a:r>
          </a:p>
          <a:p>
            <a:pPr algn="just">
              <a:buFont typeface="Arial" charset="0"/>
              <a:buChar char="•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Hicimos una propuesta de los cinco básicos para la implementación y enriquecimiento del programa educativo de Unidos.</a:t>
            </a:r>
          </a:p>
          <a:p>
            <a:pPr algn="just">
              <a:buFont typeface="Arial" charset="0"/>
              <a:buChar char="•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Comenzamos con la implementación de detección de las manifestaciones de las virtudes.</a:t>
            </a:r>
          </a:p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logo unidos b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996" y="2232719"/>
            <a:ext cx="222378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ounded Rectangle 11">
            <a:hlinkClick r:id="rId4" action="ppaction://hlinksldjump"/>
          </p:cNvPr>
          <p:cNvSpPr/>
          <p:nvPr/>
        </p:nvSpPr>
        <p:spPr>
          <a:xfrm>
            <a:off x="53952" y="6196880"/>
            <a:ext cx="1818000" cy="61649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¿Qué es DHI?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12">
            <a:hlinkClick r:id="rId5" action="ppaction://hlinksldjump"/>
          </p:cNvPr>
          <p:cNvSpPr/>
          <p:nvPr/>
        </p:nvSpPr>
        <p:spPr>
          <a:xfrm>
            <a:off x="1889904" y="6196880"/>
            <a:ext cx="1818000" cy="61649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Actividades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12">
            <a:hlinkClick r:id="rId5" action="ppaction://hlinksldjump"/>
          </p:cNvPr>
          <p:cNvSpPr/>
          <p:nvPr/>
        </p:nvSpPr>
        <p:spPr>
          <a:xfrm>
            <a:off x="3690104" y="6196880"/>
            <a:ext cx="1818000" cy="6164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tx2">
                <a:lumMod val="60000"/>
                <a:lumOff val="4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Proyectos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12">
            <a:hlinkClick r:id="rId5" action="ppaction://hlinksldjump"/>
          </p:cNvPr>
          <p:cNvSpPr/>
          <p:nvPr/>
        </p:nvSpPr>
        <p:spPr>
          <a:xfrm>
            <a:off x="5490304" y="6196880"/>
            <a:ext cx="1818000" cy="616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Cursos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12">
            <a:hlinkClick r:id="rId5" action="ppaction://hlinksldjump"/>
          </p:cNvPr>
          <p:cNvSpPr/>
          <p:nvPr/>
        </p:nvSpPr>
        <p:spPr>
          <a:xfrm>
            <a:off x="7290504" y="6196880"/>
            <a:ext cx="1818000" cy="6164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Mensaje del Consejo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Proyectos realizados: </a:t>
            </a:r>
            <a:r>
              <a:rPr kumimoji="0" lang="es-MX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2012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8"/>
          <p:cNvGrpSpPr/>
          <p:nvPr/>
        </p:nvGrpSpPr>
        <p:grpSpPr>
          <a:xfrm rot="831443">
            <a:off x="7430704" y="3749850"/>
            <a:ext cx="1162879" cy="2366019"/>
            <a:chOff x="6477000" y="3276600"/>
            <a:chExt cx="1419225" cy="2943225"/>
          </a:xfrm>
        </p:grpSpPr>
        <p:pic>
          <p:nvPicPr>
            <p:cNvPr id="28" name="Picture 4" descr="http://t2.gstatic.com/images?q=tbn:ANd9GcQnDmBNyk2skg1qBk5Bn2pYIBnc4iktSXbo_OuUtnRkAYf6PYlc5tcLfab0V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7010400" y="3276600"/>
              <a:ext cx="885825" cy="885825"/>
            </a:xfrm>
            <a:prstGeom prst="rect">
              <a:avLst/>
            </a:prstGeom>
            <a:noFill/>
          </p:spPr>
        </p:pic>
        <p:pic>
          <p:nvPicPr>
            <p:cNvPr id="29" name="Picture 4" descr="http://t2.gstatic.com/images?q=tbn:ANd9GcQnDmBNyk2skg1qBk5Bn2pYIBnc4iktSXbo_OuUtnRkAYf6PYlc5tcLfab0V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6934200" y="4648200"/>
              <a:ext cx="733425" cy="733425"/>
            </a:xfrm>
            <a:prstGeom prst="rect">
              <a:avLst/>
            </a:prstGeom>
            <a:noFill/>
          </p:spPr>
        </p:pic>
        <p:pic>
          <p:nvPicPr>
            <p:cNvPr id="30" name="Picture 4" descr="http://t2.gstatic.com/images?q=tbn:ANd9GcQnDmBNyk2skg1qBk5Bn2pYIBnc4iktSXbo_OuUtnRkAYf6PYlc5tcLfab0V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6477000" y="5638800"/>
              <a:ext cx="581025" cy="581025"/>
            </a:xfrm>
            <a:prstGeom prst="rect">
              <a:avLst/>
            </a:prstGeom>
            <a:noFill/>
          </p:spPr>
        </p:pic>
      </p:grpSp>
      <p:sp>
        <p:nvSpPr>
          <p:cNvPr id="13" name="Rectangle 12"/>
          <p:cNvSpPr/>
          <p:nvPr/>
        </p:nvSpPr>
        <p:spPr>
          <a:xfrm>
            <a:off x="6858000" y="6400800"/>
            <a:ext cx="2286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908720"/>
            <a:ext cx="6192688" cy="50405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1800" b="1" dirty="0" smtClean="0">
                <a:latin typeface="Arial" pitchFamily="34" charset="0"/>
                <a:cs typeface="Arial" pitchFamily="34" charset="0"/>
              </a:rPr>
              <a:t>Salud Valores y Deporte (SVD)</a:t>
            </a:r>
            <a:r>
              <a:rPr lang="es-MX" sz="1800" dirty="0" smtClean="0"/>
              <a:t>, por medio del cual se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forma a los educandos y sus familias a través de hábitos –que conforman el carácter- para que puedan salir adelante en la vida. Promueve acciones saludables en la juventud, coadyuva al rendimiento escolar, contrarresta malos hábitos como el sedentarismo, la obesidad, adicciones, entre otros. </a:t>
            </a:r>
            <a:r>
              <a:rPr lang="es-MX" sz="1800" dirty="0" smtClean="0"/>
              <a:t>Esta iniciativa está diseñada para que se pueda usar en todas las escuelas y sus familias latinoamericanas.</a:t>
            </a:r>
          </a:p>
          <a:p>
            <a:pPr marL="0" indent="0" algn="just">
              <a:buNone/>
            </a:pPr>
            <a:endParaRPr lang="es-MX" sz="1800" dirty="0" smtClean="0"/>
          </a:p>
          <a:p>
            <a:pPr marL="0" lvl="0" indent="0" algn="just">
              <a:buNone/>
            </a:pPr>
            <a:r>
              <a:rPr lang="es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Logros de este año:</a:t>
            </a:r>
            <a:endParaRPr lang="es-MX" sz="1800" dirty="0" smtClean="0"/>
          </a:p>
          <a:p>
            <a:pPr marL="0" indent="0" algn="just">
              <a:buFont typeface="Arial" charset="0"/>
              <a:buChar char="•"/>
            </a:pPr>
            <a:r>
              <a:rPr lang="es-MX" sz="1800" dirty="0" smtClean="0"/>
              <a:t>Diseñamos el logotipo y el registro de marca.</a:t>
            </a:r>
          </a:p>
          <a:p>
            <a:pPr marL="0" indent="0" algn="just">
              <a:buFont typeface="Arial" charset="0"/>
              <a:buChar char="•"/>
            </a:pPr>
            <a:r>
              <a:rPr lang="es-MX" sz="1800" dirty="0" smtClean="0">
                <a:latin typeface="Arial" pitchFamily="34" charset="0"/>
                <a:cs typeface="Arial" pitchFamily="34" charset="0"/>
              </a:rPr>
              <a:t>Tenemos disponible una primera parte de la WEB: </a:t>
            </a:r>
            <a:r>
              <a:rPr lang="es-MX" sz="1800" u="sng" dirty="0" smtClean="0">
                <a:latin typeface="Arial" pitchFamily="34" charset="0"/>
                <a:cs typeface="Arial" pitchFamily="34" charset="0"/>
              </a:rPr>
              <a:t>www.saludvaloresydeporte.org</a:t>
            </a:r>
          </a:p>
          <a:p>
            <a:pPr marL="0" indent="0" algn="just">
              <a:buFont typeface="Arial" charset="0"/>
              <a:buChar char="•"/>
            </a:pPr>
            <a:r>
              <a:rPr lang="es-MX" sz="1800" dirty="0" smtClean="0">
                <a:latin typeface="Arial" pitchFamily="34" charset="0"/>
                <a:cs typeface="Arial" pitchFamily="34" charset="0"/>
              </a:rPr>
              <a:t>Realizamos los contenidos para la clasificación en torno a la salud, valores y deportes para su implementación en los torneos escolares.</a:t>
            </a:r>
          </a:p>
        </p:txBody>
      </p:sp>
      <p:pic>
        <p:nvPicPr>
          <p:cNvPr id="22531" name="Picture 3" descr="C:\Users\Bety\Dropbox\DHI\Proyectos\Salud, valores y deporte (SVD)\Logo SV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345" y="2564904"/>
            <a:ext cx="2383447" cy="1368152"/>
          </a:xfrm>
          <a:prstGeom prst="rect">
            <a:avLst/>
          </a:prstGeom>
          <a:noFill/>
        </p:spPr>
      </p:pic>
      <p:sp>
        <p:nvSpPr>
          <p:cNvPr id="32" name="Rounded Rectangle 11">
            <a:hlinkClick r:id="rId5" action="ppaction://hlinksldjump"/>
          </p:cNvPr>
          <p:cNvSpPr/>
          <p:nvPr/>
        </p:nvSpPr>
        <p:spPr>
          <a:xfrm>
            <a:off x="53952" y="6196880"/>
            <a:ext cx="1818000" cy="61649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¿Qué es DHI?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12">
            <a:hlinkClick r:id="rId6" action="ppaction://hlinksldjump"/>
          </p:cNvPr>
          <p:cNvSpPr/>
          <p:nvPr/>
        </p:nvSpPr>
        <p:spPr>
          <a:xfrm>
            <a:off x="1889904" y="6196880"/>
            <a:ext cx="1818000" cy="61649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Actividades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12">
            <a:hlinkClick r:id="rId6" action="ppaction://hlinksldjump"/>
          </p:cNvPr>
          <p:cNvSpPr/>
          <p:nvPr/>
        </p:nvSpPr>
        <p:spPr>
          <a:xfrm>
            <a:off x="3690104" y="6196880"/>
            <a:ext cx="1818000" cy="6164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tx2">
                <a:lumMod val="60000"/>
                <a:lumOff val="4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Proyectos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12">
            <a:hlinkClick r:id="rId6" action="ppaction://hlinksldjump"/>
          </p:cNvPr>
          <p:cNvSpPr/>
          <p:nvPr/>
        </p:nvSpPr>
        <p:spPr>
          <a:xfrm>
            <a:off x="5490304" y="6196880"/>
            <a:ext cx="1818000" cy="616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Cursos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12">
            <a:hlinkClick r:id="rId6" action="ppaction://hlinksldjump"/>
          </p:cNvPr>
          <p:cNvSpPr/>
          <p:nvPr/>
        </p:nvSpPr>
        <p:spPr>
          <a:xfrm>
            <a:off x="7290504" y="6196880"/>
            <a:ext cx="1818000" cy="6164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Mensaje del Consejo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es-MX" b="1" dirty="0" smtClean="0"/>
              <a:t>Proyectos realizados: </a:t>
            </a:r>
            <a:r>
              <a:rPr lang="es-MX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2012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58000" y="6400800"/>
            <a:ext cx="2286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C:\Users\Bety\Dropbox\DHI\Proyectos\Salud, valores y deporte (SVD)\WEB\Logotipos\logo_CocaCola al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869160"/>
            <a:ext cx="3223029" cy="990754"/>
          </a:xfrm>
          <a:prstGeom prst="rect">
            <a:avLst/>
          </a:prstGeom>
          <a:noFill/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284984"/>
            <a:ext cx="2592288" cy="1153569"/>
          </a:xfrm>
          <a:prstGeom prst="rect">
            <a:avLst/>
          </a:prstGeom>
          <a:noFill/>
          <a:ln w="1"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/>
          <a:srcRect l="4326" t="13460" r="3538" b="10941"/>
          <a:stretch>
            <a:fillRect/>
          </a:stretch>
        </p:blipFill>
        <p:spPr bwMode="auto">
          <a:xfrm>
            <a:off x="6660232" y="3501008"/>
            <a:ext cx="182540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/>
          <a:srcRect l="3538" t="26060" r="2751" b="23540"/>
          <a:stretch>
            <a:fillRect/>
          </a:stretch>
        </p:blipFill>
        <p:spPr bwMode="auto">
          <a:xfrm>
            <a:off x="4932040" y="4725144"/>
            <a:ext cx="3306967" cy="111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7" cstate="print"/>
          <a:srcRect l="10626" t="12201" r="16138" b="9681"/>
          <a:stretch>
            <a:fillRect/>
          </a:stretch>
        </p:blipFill>
        <p:spPr bwMode="auto">
          <a:xfrm>
            <a:off x="467544" y="3212976"/>
            <a:ext cx="1872208" cy="12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30 Rectángulo"/>
          <p:cNvSpPr/>
          <p:nvPr/>
        </p:nvSpPr>
        <p:spPr>
          <a:xfrm>
            <a:off x="467544" y="404664"/>
            <a:ext cx="8136904" cy="2696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Identificamos las virtudes preponderantes en los deportes y su aplicación en la vida familiar, escolar y durante el torneo. Desarrollamos el contenido de 35 metas y 12 hábitos saludables para vivir los valores con razones y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tips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Arial" charset="0"/>
              <a:buChar char="•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Elaboramos el sistema para formación de hábitos a través de la Salud, los valores y el deporte en los torneos y la familia, y los contendidos de distintas partes de la página WEB.</a:t>
            </a:r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Realizamos el Torneo SVD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de Fútbol, </a:t>
            </a:r>
            <a:r>
              <a:rPr lang="es-MX" dirty="0">
                <a:latin typeface="Arial" pitchFamily="34" charset="0"/>
                <a:cs typeface="Arial" pitchFamily="34" charset="0"/>
              </a:rPr>
              <a:t>con 15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equipos,  y baloncesto, con 10 equipos,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para escuelas de Guadalajara. Para este efecto se contó con la presencia de los siguientes patrocinadores:</a:t>
            </a:r>
          </a:p>
        </p:txBody>
      </p:sp>
      <p:sp>
        <p:nvSpPr>
          <p:cNvPr id="40" name="Rounded Rectangle 11">
            <a:hlinkClick r:id="rId8" action="ppaction://hlinksldjump"/>
          </p:cNvPr>
          <p:cNvSpPr/>
          <p:nvPr/>
        </p:nvSpPr>
        <p:spPr>
          <a:xfrm>
            <a:off x="53952" y="6196880"/>
            <a:ext cx="1818000" cy="61649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¿Qué es DHI?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12">
            <a:hlinkClick r:id="rId9" action="ppaction://hlinksldjump"/>
          </p:cNvPr>
          <p:cNvSpPr/>
          <p:nvPr/>
        </p:nvSpPr>
        <p:spPr>
          <a:xfrm>
            <a:off x="1889904" y="6196880"/>
            <a:ext cx="1818000" cy="61649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Actividades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12">
            <a:hlinkClick r:id="rId9" action="ppaction://hlinksldjump"/>
          </p:cNvPr>
          <p:cNvSpPr/>
          <p:nvPr/>
        </p:nvSpPr>
        <p:spPr>
          <a:xfrm>
            <a:off x="3690104" y="6196880"/>
            <a:ext cx="1818000" cy="6164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tx2">
                <a:lumMod val="60000"/>
                <a:lumOff val="4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Proyectos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12">
            <a:hlinkClick r:id="rId9" action="ppaction://hlinksldjump"/>
          </p:cNvPr>
          <p:cNvSpPr/>
          <p:nvPr/>
        </p:nvSpPr>
        <p:spPr>
          <a:xfrm>
            <a:off x="5490304" y="6196880"/>
            <a:ext cx="1818000" cy="616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Cursos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12">
            <a:hlinkClick r:id="rId9" action="ppaction://hlinksldjump"/>
          </p:cNvPr>
          <p:cNvSpPr/>
          <p:nvPr/>
        </p:nvSpPr>
        <p:spPr>
          <a:xfrm>
            <a:off x="7290504" y="6196880"/>
            <a:ext cx="1818000" cy="6164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Mensaje del Consejo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3501008"/>
            <a:ext cx="8280920" cy="54726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MX" sz="1800" dirty="0" smtClean="0"/>
          </a:p>
          <a:p>
            <a:pPr marL="0" lvl="0" indent="0" algn="just">
              <a:buNone/>
            </a:pPr>
            <a:r>
              <a:rPr lang="es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Logros de este año:</a:t>
            </a:r>
            <a:endParaRPr lang="es-MX" sz="1800" dirty="0" smtClean="0"/>
          </a:p>
          <a:p>
            <a:pPr marL="0" indent="0" algn="just"/>
            <a:r>
              <a:rPr lang="es-MX" sz="1800" dirty="0" smtClean="0"/>
              <a:t> Realizamos 126 artículos basados en 5 ámbitos de la persona: sentido de la vida, virtud, trabajo, familia y sociedad.</a:t>
            </a:r>
          </a:p>
          <a:p>
            <a:pPr marL="0" indent="0" algn="just"/>
            <a:r>
              <a:rPr lang="es-MX" sz="1800" dirty="0" smtClean="0"/>
              <a:t>Asesoramos en la elaboración de la estructura de la página web, la cual tiene nuestra metodología para el desarrollo de hábitos: </a:t>
            </a:r>
            <a:r>
              <a:rPr lang="es-MX" sz="1800" dirty="0" smtClean="0">
                <a:hlinkClick r:id="rId3"/>
              </a:rPr>
              <a:t>http://habitossaludables.mx/</a:t>
            </a:r>
            <a:endParaRPr lang="es-MX" sz="1800" dirty="0" smtClean="0"/>
          </a:p>
          <a:p>
            <a:pPr marL="0" indent="0" algn="just"/>
            <a:r>
              <a:rPr lang="es-MX" sz="1800" dirty="0" smtClean="0"/>
              <a:t>Contribuimos a la elaboración de los contenidos de los 10 hábitos saludables, con sus 80 metas, sus razones y explicaciones que suman 320. </a:t>
            </a:r>
          </a:p>
          <a:p>
            <a:pPr marL="0" indent="0" algn="just">
              <a:buNone/>
            </a:pPr>
            <a:endParaRPr lang="es-MX" sz="1800" dirty="0" smtClean="0"/>
          </a:p>
          <a:p>
            <a:pPr lvl="0" algn="just">
              <a:buNone/>
            </a:pPr>
            <a:endParaRPr lang="es-MX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11">
            <a:hlinkClick r:id="rId4" action="ppaction://hlinksldjump"/>
          </p:cNvPr>
          <p:cNvSpPr/>
          <p:nvPr/>
        </p:nvSpPr>
        <p:spPr>
          <a:xfrm>
            <a:off x="53952" y="6196880"/>
            <a:ext cx="1818000" cy="61649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¿Qué es DHI?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12">
            <a:hlinkClick r:id="rId5" action="ppaction://hlinksldjump"/>
          </p:cNvPr>
          <p:cNvSpPr/>
          <p:nvPr/>
        </p:nvSpPr>
        <p:spPr>
          <a:xfrm>
            <a:off x="1889904" y="6196880"/>
            <a:ext cx="1818000" cy="61649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Actividades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12">
            <a:hlinkClick r:id="rId5" action="ppaction://hlinksldjump"/>
          </p:cNvPr>
          <p:cNvSpPr/>
          <p:nvPr/>
        </p:nvSpPr>
        <p:spPr>
          <a:xfrm>
            <a:off x="3690104" y="6196880"/>
            <a:ext cx="1818000" cy="6164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tx2">
                <a:lumMod val="60000"/>
                <a:lumOff val="4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Proyectos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12">
            <a:hlinkClick r:id="rId5" action="ppaction://hlinksldjump"/>
          </p:cNvPr>
          <p:cNvSpPr/>
          <p:nvPr/>
        </p:nvSpPr>
        <p:spPr>
          <a:xfrm>
            <a:off x="5490304" y="6196880"/>
            <a:ext cx="1818000" cy="616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Cursos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12">
            <a:hlinkClick r:id="rId5" action="ppaction://hlinksldjump"/>
          </p:cNvPr>
          <p:cNvSpPr/>
          <p:nvPr/>
        </p:nvSpPr>
        <p:spPr>
          <a:xfrm>
            <a:off x="7290504" y="6196880"/>
            <a:ext cx="1818000" cy="6164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Mensaje del Consejo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logo HS smal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6329" y="1772816"/>
            <a:ext cx="2162175" cy="86677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Proyectos realizados: </a:t>
            </a:r>
            <a:r>
              <a:rPr kumimoji="0" lang="es-MX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2012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23528" y="926718"/>
            <a:ext cx="66247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b="1" dirty="0" smtClean="0">
                <a:latin typeface="Arial" pitchFamily="34" charset="0"/>
                <a:cs typeface="Arial" pitchFamily="34" charset="0"/>
              </a:rPr>
              <a:t>Hábitos Saludables®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, empresa dedicada a elevar la calidad de vida del personal de las empresas a bajo costo, incrementar su sentido de pertenencia con la empresa, fomentar la participación, compromiso y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proactividad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, maximizar la productividad y eficiencia del personal.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  Y, facilita el equilibrio entre la vida personal, laboral y familiar. Esta iniciativa está prevista para que pueda llegar a cientos de empresas. 2013 se empezará con algunos pilotajes, para hacer los últimos ajustes y luego lanzarla al mercado.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5400600" cy="417646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b="1" dirty="0" smtClean="0">
                <a:latin typeface="Arial" pitchFamily="34" charset="0"/>
                <a:cs typeface="Arial" pitchFamily="34" charset="0"/>
              </a:rPr>
              <a:t>Programa de Vida Cristiana (PROVIX) Básico, </a:t>
            </a:r>
            <a:r>
              <a:rPr lang="es-ES" sz="1800" dirty="0" smtClean="0"/>
              <a:t>S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istema orientado a formar hombres y mujeres cristianos que contribuyan positivamente en la transformación del mundo. Puede ser utilizado por aquellas instituciones que quieran dar formación cristiana de una manera más profesional y sistemática, creando hábitos de vida cristiana.</a:t>
            </a:r>
          </a:p>
          <a:p>
            <a:pPr marL="0" indent="0" algn="just">
              <a:buNone/>
            </a:pPr>
            <a:r>
              <a:rPr lang="es-ES" sz="1800" b="1" dirty="0" smtClean="0"/>
              <a:t>Está diseñado para el uso de muchas instituciones educativas. Depende del SOFI.</a:t>
            </a:r>
          </a:p>
          <a:p>
            <a:pPr marL="0" indent="0" algn="just">
              <a:buNone/>
            </a:pPr>
            <a:endParaRPr lang="es-E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s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Logros de este año:</a:t>
            </a:r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/>
            <a:r>
              <a:rPr lang="es-ES" sz="1800" dirty="0" smtClean="0"/>
              <a:t>Realizamos los contenidos para la escuela de padres en torno a la educación de las virtudes cardinales.</a:t>
            </a:r>
          </a:p>
          <a:p>
            <a:pPr marL="0" indent="0" algn="just">
              <a:buNone/>
            </a:pPr>
            <a:endParaRPr lang="es-MX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AutoShape 2" descr="data:image/jpeg;base64,/9j/4AAQSkZJRgABAQAAAQABAAD/2wBDAAkGBwgHBgkIBwgKCgkLDRYPDQwMDRsUFRAWIB0iIiAdHx8kKDQsJCYxJx8fLT0tMTU3Ojo6Iys/RD84QzQ5Ojf/2wBDAQoKCg0MDRoPDxo3JR8lNzc3Nzc3Nzc3Nzc3Nzc3Nzc3Nzc3Nzc3Nzc3Nzc3Nzc3Nzc3Nzc3Nzc3Nzc3Nzc3Nzf/wAARCACdAKYDASIAAhEBAxEB/8QAGwABAAIDAQEAAAAAAAAAAAAAAAUGAQMEBwL/xABBEAABAwMDAgQDBQUGBAcAAAABAgMEAAUREiExBkETUWFxFCKBBxUyQpEjUmKhsSQzQ1NyghYl0fBzg5KjssHC/8QAGgEBAAMBAQEAAAAAAAAAAAAAAAECAwQFBv/EADARAAICAQQABAQDCQAAAAAAAAABAhEDBBIhMQUiQXEUUWGhEyNCMjM0UpGx0eHw/9oADAMBAAIRAxEAPwD2mlKVoaClKUApSlAKUpQClKUApSlAKUpQCuS5XOFbGPGnymGEnOnxXUo1nGcDJGTXUSEgqUcADJJ4FeR9S9VR+qbuq3wNDkGGvVHmQypyQtwDCihKQSE5ynJGFDjINVk6JirdFrtP2h2q4RGpjkeRHiOAH4hRStDfnr0nKQO5Owq4jfBByDxg15NAkB4ux1NzNTQAcMtktq+YfhIIBzjfjgitK3p9gUhXTcLw9WyvDJ8JJ81tDlPmUjVzis1P5m0sNK0z2ClcdpuMa5wkSIspiQMYWphepKVdx5jBzziuytUYClKVIFKUoBSlKAUpSgFKUoBSlDtQClYztmmaAzWqVJYiMLkS32mGGxqW66sJSgeZJ2FbCrH4th55qmXmeeq4pi2mKFQkvIcFxk5DalIVqBaRy4AUjc4SRwTVZSolW+ESnUN3aX06p20PtSFziI0V5lQcRqWdOvY7hO5ODwDXPZLRCsdvbgW9lDbKBgkDdfqo9ya47nbkQkSLpbLd8XcB8zMYvaGy5jTqAJ0g42KuSK4YMq6zOnyXnUm5xbh4CnIgOhZS6ArY/lwSD7VhOW42hHY+SHvyIVu6vlTlqdSqQ3HRjUSlTqzo2T7IR/3mu0478eeKmOoenY13UxKQlhm4srQW5K2dZAByU8jY5Peqba/i4t1uECY04uQiQpb0lSk6Agn9mEgE7lODp7Z39a9o6IOnTOu4XJ2yuxp0TKJTklloqQrHiArAwofmGCedxnIOa9byOx2868xWhK0FDqAUnlKgCD7ivvpCa7b+q0Q3iqFb3myiOkalNyHTuB+62oAH/VqA52rSEvQxzw/Uelg5pQHYGlbHMZpSlSBSlKAUpSgFKxmoW/8AU0SzKSwG3JU1wZRFYwVY/eUSQEJ9T9M8Uq3SKykoq5dE0T/351HX67Is1uXLWjxFa22kN6salrUEJBPYZUMnHFUi53G+Xdopk3BVtaUMBm3kAjP7zihk/QCoC4255mEp1EhMhxhxDyVyVELUUKCsas8nGM4710fCZdu5nnPxXTuahF2WKd1PepDV3mtgwV2RKUrgJ0ufEu6SpWVEZ0EFITjByCfSuli99Qrv7lhW/H1/CtS3JiWceCCVAthJO/4dlHjyNbWIFsvzke+MOPASGmwtKVlKHQhWpIWnzSokY57HtW+5dOxrhcjNXIktKcZDL7TTgSl9CSSlKhjOAVHgjOe9ec5s9lYuLRXp3XDU3poWyWqS5cZElTBU1FdR8RGS6QtaCBurwhkhJznirdDmQH2WfgZDC2lJAaS2sEYxsAPaqne4FzvFyYn9PNtCL0y6Qlnj4pelPiIb7J0p2BPKiRwM1aoIt01pi4xI7Kg6gLQ54QSrBHfuD2I5BpNtpE4qUmkdu+cjY+dc1tgx7bCbiQ0lLSMnJOSok5JJO5JJJJNbXUhTaklJVgE6RsT3wDRoAgrLRQpYClAkEg44ONv0rPk6PU03O4RrTBcmTThlvGQBlSydglI7knYD1qhWNu4JihVybZaddJdcAWVLU4o6lEnGBueBmr5c7ezc44YkFYCVhaVoVgpUODXnFuTLg3SNbZc6PJX4bj7i4zqnC6rIBLmoDQPm2SAR67byiE/MTw/n3qPmqbh3Sz3B752Wrgwl5txzS3hStIWr1QohQ9Uiu8HYc/Wo2/yfCt6wys/FjQWm0gK8RZUEpSU90lRAPvVo9l8iWx2evjBAwc+vnSo/p2E/brJEhynA4602AopBAHoMk7Dj6UrpR5t0SNKUqSRSlKAVgjNZql/a/PmW3oSbIt0tcaT4jSElH4lgqAKR64yfYGoYPvrXqh+3L+7bTj4rAXKkFIUIrROM47rPIHYAk8AGvxo6GA4pKlOOvHW66s5W4r95R79q57Mw63bm/jHS/JeSFyHVnJcWRuT6Y2+lZS+mCFMvnShtOWjnJUONPnkbD1yK9jTYFiSk/U+S1+rlqJOEel9zdJkiPpSlBW+vZppPKv8AoPM1rairK0vTVh57slOQ236JHc/xHf8ApWYTCgpyTI/v3sAj/LT2QPQd/UmurtXUk5cs85tQ8sf6mOlo+Oq5xY1NsNRG1rQhRCFuuKV8xHGdKBvVvWvw2VLAJKUlQTjnG9VfpFSEX69sk/tFtxnU+qMKT/8AIGrWc6dq+Z1f7+SR994Z/Bw9jzzpa4qtVmjzmJAYXIKnFlYKkqWtalEKT33ONtxipWyzg6qRP6cSmSyteufaWnEqLSzy7HOcKSo7lJxnn5VAg77ZYbcjrhBhRfCagRC84hJUUF11RCcAnAUAlZP/AIlWOd0/aZrheehNpkFOPiGCWne350kKxsO/atMuaM4pKNHLhxZMGSTc75NNuuMW5xvGhPJdQMpUNwpChylSTgpIO2CARXWNh6CoVvpBVqckP9NT1RHn1FTjcxv4htxRJJ1HIXuTzq+lff3vJt6wi/W9UQleluQw54rDh7DVgFBOMYUAMkDOa5Wj04Zotcnxfr8zbHURFqbbkSGleCt19KEJXsAFE5I52ODx54zAy56LpKg+CtuSmI0fGntp0IfcKQMIHdPfOcA4G++ITpF6XPgOz5xU67LeUtKndJcKSTjVgeWNv6VL/FxEoSfiGNBKkJJWMFSQSoD2wc+xpVGkUnTbOjy53p0rYXuoLm1fXnjGhRJeltjwsqkhpWQrVkaRrGcYOQkedRke3zerZTMSA3MhR2JOp6WtOjCE90g8qV+X0OT5V6zCiMQIjUSI2G2GUhCEJ4AFawiZZsu7hdG4ZwM80rNK2OcUpSgFKUoBXnH2uwhfl2ywqkLYSUuzStIzugBCRj/zDXo9UbrsJb6jsrygP2saSyFeuULx+iTV8UVKaT6ObVzcMEpx7SKV0TdI0y2KgsvuuvQT4binNivyUPTtvvUi/H+8ZxBUUtxMeGRj++/e+gOP9xqDv/xNkv0KdbzHjxpJLb7QwkvrAJGdtz5HzNWeFHMeMhClal4ytXmonKjXr4/NeN+h8rqKhWaH6uf8mWHi5ltwBDyBlSOx9R5itw9Petb7CXkpBJSsbpWjZSPataZKmSlEzSnH+KnZC/8Ap7V0XXZxVuVxNMuQu1y2LxGSVvtfsVspO8htR/AP4gdwffjOautruMS5wky4LwcaVtxgpOdwoHcEYIwaprCBKfTMWnLaRhhJ9eV+54HkPU0dhESTLt8h2DNPLzO4XjAwtJ2WMD3HY15ur0TzNzh2e94d4stJFYcvK/sWrpNsrm9RTFbF65eEPMJabQjH65NWLmvP+iuqIsC3SI9/cMd4zZDqpXhFLDmVnJCt9PlhXl3q9xZUeY0l2I+2+2oZC21hQI+lePOEoumj3FOM/NF2jbWt9hmVHcjyWUOMuJKHG1jKVA8itnvSqokoHQ/RcaKZ0KROcdYgzXGvhW8JCk7KbLih8yjoKdthyDkVarb0dYrcylpqCl1CCPDEg+L4YByAnVwAa+Ol21C89TvEfI7PbCSO+lhtJ/mDVireKVGqbaMAY4AArNKVcClKUApSlAKUrGf6ZqLBmqX9qKEs2y23XBIt9wbU4AMkocBaP81p/SrpUffbYm8WmZb1rCQ+0UpWNy2rlKh6ggH6VKlTszyxU4OL9Txy921V6vMN1HhuNwG0yW2iop8bKiCNQ4wQmsSnbvdb203BkKt3wKUrkNOAK8Urzj8J3Hy+nNciJkodVOQWNTFyairamNgZDagtBKms7EkZOD559DabbHjMR1CISvUr9o4slS1r76yd8/0r1sdZraffZ8vmb06SkuUuPpfdlRY6ju1hmKZ6pQpaZbv9lLYSAgZwrfyHy+ZqziTHvKnI0N1t+MhI+JWk6gc/k8snGT6e+a3zw2pDbSmW3XnMpaSoZwfzKzyMDv7Cqs70QuIYybFcHY7SXQ4+hayQ4ocHbHbI+tS1khwuV9yilhzeZ+SX29y0IadhkfDBbsc/4RJ1N/6SeRtwfp5UentoirdYIU+NktkYVrPAweO1Vtvqq5wkXGVe7QpiGyoJZUhGCo5wB83IPnjFfH/FFjuEmE/OUEBeEx2yn50qOMqUobgZOE745NW+IglSde5X4PLutq/qvUt0ZhMWM2yDkITgn949z9Tmo27WxpbSW7eyY1wlPIbZdjHw16yR8x0kagBknOdhXBK6jtVvS+pF6LiY4wWVYdOT2SrZR/U10dA3ybeOs46xaXHrellfhTEtqQhCuCv5ticjRznOfM4y1WfHHHt7ZvoNJmlmUuUu/kenWyzt21wqbnXF9OjQG5UpTqUj0B7/AFqRJQkanFAIG6iew86VC9XvuiyuQYSh8dcP7HGB/eXsT7BOSfQV4J9KPs/WJHTLNxBV/wAxfemEK5HiOKUB9BgVZKrn2c7dCWRBSUrbipbWlQwUqTsQR55FWOuhdGi6FKUqxIpSlAKU9q5bnPjWyC7MnPBlhtJKlH+QA7n0FQDZMlMQYjsqY6lmOygrccWcBCRySa82vl1l9QSA63JmQYLRzHRGfUy4s/5iyMEeieMc78L1c5PUMpK5CVM29pQWxEI3UobhxzzPkngc88Vh65dSNynkpsLbzQUfDWmUlOpOdjvWM530dOPElUplhTOvzadLHUlxQjGBrZYdx7qU3k/U1sZvHUTepKuoHHztjxIjGU/RKRz/APVVKZ1LcoTTfxNiW24+rw2U/EIUVr7bDfHrUe1cZ3TlrkTbjaJTkx5YL763UaDk4AyCSEjJxtzVefmWf4SfCOyU/ebj1upxtmEhxkFTlyajBJeBSAEu4ODx2ANTv3gyXB8QlcK5EaQlHzB70SeFj+Yz2ri6StDNrt2tpx5RlYeUHOUkjy7Hfk1LSorE1rwJbKHmyR8qxnB8x5H2row6uWJ12jj1PhOPUxt8S/7gzFEmOtxy4N+I4oDLrIJAA3CNPIxztnJ39K6UzIxjl8PtqaB06tXfy9/Tmou0Qbq7by9BuhSnxnUNomM+IlKEqKRgghX5Tuomue3xZE1Spkm2LlSG16G5zcgILgGQVI4wnt+vNepDXQa449z5fN4VlUm2r9v9ko8ybonwpDBTC2Km3EjU6eQCDwn0O59uUyyWydJjvy4TLrkcBLRUNkgHOAM4Iz2rWWr5rSYrLYRqGpM51B0p9CjfPvXR9zSJoIuc9fhKBBYi5aB37qzqP0wD5UnrMKT4tk4/DtU5JJ7URtr6KtV6mSWbdAaTFcc0zJiQFJRjltrPCvUcfyr1W12+Jabcxb7cyliIwjS22jgDz9SdySdySTzVLgx5VpistWa4yGWWE6W47yw60QNtJB3A75BBqdidVxS2EXGNLhyQPnR8OtxGf4VpBBB5899wDkV5GabySuqPew4fwobbv6lgO5zWpUZhyU1JcaSp9oFLazykHkD9KiF9WWhI2XLV/ohOn/8ANaF9WsvNZgW+e6pRwPiGDHSPU68HHsDWVM1N/TzqLVebjZXlIbTIfXNhJKt3Er+ZwDPcLKthwCKs1VbpBCrs2L1dF+JcW3XWAxpw3DIOlSW9snOB8x3OdsDarTW8ejSPQpSlWJFKUoDmuC5bcRw29lp6Tj9m284UJJ9VAHH6V45cJt1k3tbXVkyC1cWX/wCzxHlOBpCfyrbASQcgZCzvyNsYr168/eP3Y/8AcojfHlOGPiSoNg+ZwCfWqLD6W6uizZkvx4K3JSkqWXZanCSBjfLW3c4GAOAKxzbtr29kwdSTK+qbLaCy6zEdGflDEgkq/wDUkCvqPPkvEkWefzpy2EOb/wC0mrgLZ1Z4ZSqPaFbbAyVYPv8Asa+W7T1ChsmRarS4UnIDUgZON9stDftzXH+el+ydSzfUqCbe89c03JdmuzjrbehvxGcJa8ykE8nzrpcdltg+JZ7vtzphKV/TNWNL3ULSQ2jpeeQg4BTJiAHfkfOK3Nzr6CfE6SuJ35EqLt/7tV3aj+QLMvmVFU5wbrtN7A8za3tvf5a0qv1tZIEh9cdROEpkMrbKj6Airs/enYgT8XYr23v/AIcIvAZ9Wyqqt1n1NolWebFiXF1Md10PMPQX21DUjAUNSQMjBH+73q0J5HKpQJlnpWnZpiKXJtVqtrBW2qa0p99acpU2zkEjPIKioJ7fmPIqytoS02ltpIS2hISkJGAABgCoKzSTN6juMlbEprXCilkSWi2S2S4SQD21VP12M899jNYpWiZF+KaSkPPMqSoKStpekg/0PscigOisAAcDFRDtxk2pbbdyaXJQ4SG5MVoqUo84U2Mq43ynI2OcbV1sXe2PthbNyiKHfL6UkHvkE5B9DQHaTnmvlRSkFS1BKQMlROAB55rgcvlqQUpRPZfWr8KIx8ZZ9koyTUdGvUK7Xpi23Rh6JalO+DIL6dClO7aW3UEZQhWe/Ow4NSC99CtqVZ1zyFJTcHlSW0qBGGzgIODxkAH61YqwAAAANONgKzWiNEKUpUgUpSgFKUoBSlKAYpSlQANjtt51nJ7EisUpQK11bZZcx2PdLWELmxUqbWytWkSGVEEpz2UCAUk7cjbORWmbvCU4GH3TElFWn4aYksuauSMKxq905FelVplxI0xotS47TzZGClxIUMfWquJVopPIzg/pT9N6lnui4DeVWl5+3KwAG2l6msDgeGrYD2wfWoCWLvZSv75t6nYzacifAbLjZH8TYytB89lAedVqiKOjptkTLjOuqkpKWVqhxSMHYY8VQ91jT/sFdRh26D1axIkRYhRc21NvKdbScuITqSRkc6QvPokeVc/R/StvmdLQpDki5JMtvxlBqc62kKUoqOEgjTuTx61rn9PpsXUkK6yXbhMsTTKkLaWtUgxnSCkOnOVFJSopJHHfbJEbXdmu5bNtFssV7s1ydfj2hxvWzutKWijY8EbDIqK6+6UTe4LsuIwhdyaaKQhWAmSj/LV79j2P1qjxkCzQr45aVaJK0ScPNqC0uJQ6X2hkEnK2XQQRvgHyr0Hon4thm4W+bNMl2LJ+VZCj+zUkKTuc52PmcbirGJAfZ/1Yl9Mazz3F6ykpiPvn516di0vO/iJwRvudJ8jV+zXmP2k9NIhPvXdnxEwJSwuYW85jujGl5JH4dwMnscHbc1aeiOoze4Ko0xSfvOGEpkJAwHAfwuJHkr+RyO1WTLJllpSlWLClKUApSlAKUpQClKUApSlAKUpQCm9KVFAwkBIAAAA4ArP9KUpQKnP6EgPSVv26Q9bC4VrcbipToW4pOnWUkHsSDjGc+eDUVYpFy6Unss3mDMXEYhJivXFhoutOBsgMuaU5UCUqIVkbaRyN69BrGOcd6iiGiLd6o6aXGCnb3ayw6S2NclGFnunBO59KofS8B5H2gNyOmmJP/DiWVh12QyttKMj+7a1AFQ1BBG2wyAcYA9JEGGHC4mIwHDyoNJz/AErfj1pRG0Dfes0pUlhSlKkH/9k="/>
          <p:cNvSpPr>
            <a:spLocks noChangeAspect="1" noChangeArrowheads="1"/>
          </p:cNvSpPr>
          <p:nvPr/>
        </p:nvSpPr>
        <p:spPr bwMode="auto">
          <a:xfrm>
            <a:off x="63500" y="-538163"/>
            <a:ext cx="1171575" cy="1104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21 Imagen" descr="provix encabezado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44824"/>
            <a:ext cx="2736304" cy="3024336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25" name="Rounded Rectangle 11">
            <a:hlinkClick r:id="rId4" action="ppaction://hlinksldjump"/>
          </p:cNvPr>
          <p:cNvSpPr/>
          <p:nvPr/>
        </p:nvSpPr>
        <p:spPr>
          <a:xfrm>
            <a:off x="53952" y="6196880"/>
            <a:ext cx="1818000" cy="61649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¿Qué es DHI?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12">
            <a:hlinkClick r:id="rId5" action="ppaction://hlinksldjump"/>
          </p:cNvPr>
          <p:cNvSpPr/>
          <p:nvPr/>
        </p:nvSpPr>
        <p:spPr>
          <a:xfrm>
            <a:off x="1889904" y="6196880"/>
            <a:ext cx="1818000" cy="61649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Actividades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12">
            <a:hlinkClick r:id="rId5" action="ppaction://hlinksldjump"/>
          </p:cNvPr>
          <p:cNvSpPr/>
          <p:nvPr/>
        </p:nvSpPr>
        <p:spPr>
          <a:xfrm>
            <a:off x="3690104" y="6196880"/>
            <a:ext cx="1818000" cy="6164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tx2">
                <a:lumMod val="60000"/>
                <a:lumOff val="4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Proyectos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12">
            <a:hlinkClick r:id="rId5" action="ppaction://hlinksldjump"/>
          </p:cNvPr>
          <p:cNvSpPr/>
          <p:nvPr/>
        </p:nvSpPr>
        <p:spPr>
          <a:xfrm>
            <a:off x="5490304" y="6196880"/>
            <a:ext cx="1818000" cy="616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Cursos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12">
            <a:hlinkClick r:id="rId5" action="ppaction://hlinksldjump"/>
          </p:cNvPr>
          <p:cNvSpPr/>
          <p:nvPr/>
        </p:nvSpPr>
        <p:spPr>
          <a:xfrm>
            <a:off x="7290504" y="6196880"/>
            <a:ext cx="1818000" cy="6164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Mensaje del Consejo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es-MX" b="1" dirty="0" smtClean="0"/>
              <a:t>Proyectos realizados: </a:t>
            </a:r>
            <a:r>
              <a:rPr lang="es-MX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2012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9792" y="1052737"/>
            <a:ext cx="61926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latin typeface="Arial" pitchFamily="34" charset="0"/>
                <a:cs typeface="Arial" pitchFamily="34" charset="0"/>
              </a:rPr>
              <a:t>Haciendo vida buena,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enfocado a padres de familia y educadores, para que sepan transmitir la fe cristiana a sus hijos o educandos, en este mundo complicado. Así además se forman ellos también. Se hará partiendo desde la vida ordinaria, en el hogar y ampliando  su visión: no se trata sólo de rezar, sino de imitar a Jesucristo en el amor, en hacer bien el trabajo, servir, sus virtudes, etc.</a:t>
            </a:r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Pretende apoyar a las parroquias, movimientos e instituciones católicas de todo el continente que quieran impulsar la vivencia de los valores cristianos y se hará a través de una WEB.</a:t>
            </a:r>
          </a:p>
          <a:p>
            <a:pPr algn="just"/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Logros de este año: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Realizamos los contenidos para la implementación de los valores dentro de las familias.</a:t>
            </a:r>
          </a:p>
          <a:p>
            <a:pPr algn="just">
              <a:buFont typeface="Arial" pitchFamily="34" charset="0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Explicamos y justificamos 36 metas por medio de cientos de razones y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tips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para vivirlas en familia.</a:t>
            </a: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t1.gstatic.com/images?q=tbn:ANd9GcQnq4ohXD_AROAJKsJzFfWmILj5jzSgIE3bs8CU28f8EgywoDf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069" y="1687337"/>
            <a:ext cx="2115691" cy="3182428"/>
          </a:xfrm>
          <a:prstGeom prst="roundRect">
            <a:avLst/>
          </a:prstGeom>
          <a:noFill/>
        </p:spPr>
      </p:pic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53952" y="6196880"/>
            <a:ext cx="1818000" cy="61649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¿Qué es DHI?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>
            <a:hlinkClick r:id="rId5" action="ppaction://hlinksldjump"/>
          </p:cNvPr>
          <p:cNvSpPr/>
          <p:nvPr/>
        </p:nvSpPr>
        <p:spPr>
          <a:xfrm>
            <a:off x="1889904" y="6196880"/>
            <a:ext cx="1818000" cy="61649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Actividades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12">
            <a:hlinkClick r:id="rId5" action="ppaction://hlinksldjump"/>
          </p:cNvPr>
          <p:cNvSpPr/>
          <p:nvPr/>
        </p:nvSpPr>
        <p:spPr>
          <a:xfrm>
            <a:off x="3690104" y="6196880"/>
            <a:ext cx="1818000" cy="6164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tx2">
                <a:lumMod val="60000"/>
                <a:lumOff val="4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Proyectos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12">
            <a:hlinkClick r:id="rId5" action="ppaction://hlinksldjump"/>
          </p:cNvPr>
          <p:cNvSpPr/>
          <p:nvPr/>
        </p:nvSpPr>
        <p:spPr>
          <a:xfrm>
            <a:off x="5490304" y="6196880"/>
            <a:ext cx="1818000" cy="616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Cursos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12">
            <a:hlinkClick r:id="rId5" action="ppaction://hlinksldjump"/>
          </p:cNvPr>
          <p:cNvSpPr/>
          <p:nvPr/>
        </p:nvSpPr>
        <p:spPr>
          <a:xfrm>
            <a:off x="7290504" y="6196880"/>
            <a:ext cx="1818000" cy="6164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Mensaje del Consejo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Proyectos realizados: </a:t>
            </a:r>
            <a:r>
              <a:rPr kumimoji="0" lang="es-MX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2012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5896" y="1014983"/>
            <a:ext cx="51845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Diseño, elaboración y contenidos para el proyecto de un libro didáctico para padres que tienen niños de 0 a 6 años con bases antropológicas, psicológicas, pedagógicas, filosóficas, médicas y teológicas, para ayudarles a desarrollar los 10 ejes fundamentales para lograr una educación de calidad. Se hará versión impresa y digital a costos muy accesibles para llegar al público de todos los niveles socioeconómicos.</a:t>
            </a:r>
          </a:p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Logros de este año: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Planeamos  el libro y su estructura.</a:t>
            </a:r>
          </a:p>
          <a:p>
            <a:pPr algn="just">
              <a:buFont typeface="Arial" pitchFamily="34" charset="0"/>
              <a:buChar char="•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Elaboramos el contenido que contendrá el primer capítulo.</a:t>
            </a:r>
          </a:p>
          <a:p>
            <a:pPr algn="just">
              <a:buFont typeface="Arial" pitchFamily="34" charset="0"/>
              <a:buChar char="•"/>
            </a:pP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11">
            <a:hlinkClick r:id="rId3" action="ppaction://hlinksldjump"/>
          </p:cNvPr>
          <p:cNvSpPr/>
          <p:nvPr/>
        </p:nvSpPr>
        <p:spPr>
          <a:xfrm>
            <a:off x="53952" y="6196880"/>
            <a:ext cx="1818000" cy="61649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¿Qué es DHI?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12">
            <a:hlinkClick r:id="rId4" action="ppaction://hlinksldjump"/>
          </p:cNvPr>
          <p:cNvSpPr/>
          <p:nvPr/>
        </p:nvSpPr>
        <p:spPr>
          <a:xfrm>
            <a:off x="1889904" y="6196880"/>
            <a:ext cx="1818000" cy="61649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Actividades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12">
            <a:hlinkClick r:id="rId4" action="ppaction://hlinksldjump"/>
          </p:cNvPr>
          <p:cNvSpPr/>
          <p:nvPr/>
        </p:nvSpPr>
        <p:spPr>
          <a:xfrm>
            <a:off x="3690104" y="6196880"/>
            <a:ext cx="1818000" cy="6164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tx2">
                <a:lumMod val="60000"/>
                <a:lumOff val="4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Proyectos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12">
            <a:hlinkClick r:id="rId4" action="ppaction://hlinksldjump"/>
          </p:cNvPr>
          <p:cNvSpPr/>
          <p:nvPr/>
        </p:nvSpPr>
        <p:spPr>
          <a:xfrm>
            <a:off x="5490304" y="6196880"/>
            <a:ext cx="1818000" cy="616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Cursos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12">
            <a:hlinkClick r:id="rId4" action="ppaction://hlinksldjump"/>
          </p:cNvPr>
          <p:cNvSpPr/>
          <p:nvPr/>
        </p:nvSpPr>
        <p:spPr>
          <a:xfrm>
            <a:off x="7290504" y="6196880"/>
            <a:ext cx="1818000" cy="6164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Mensaje del Consejo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Proyectos realizados: </a:t>
            </a:r>
            <a:r>
              <a:rPr kumimoji="0" lang="es-MX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2012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" name="Picture 2" descr="http://4.bp.blogspot.com/-6-NDWoMiEpQ/UGkmmrqCMZI/AAAAAAAATNY/gCtveE96K3M/s1600/ninos_infanc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916831"/>
            <a:ext cx="3096344" cy="3096345"/>
          </a:xfrm>
          <a:prstGeom prst="roundRect">
            <a:avLst>
              <a:gd name="adj" fmla="val 10681"/>
            </a:avLst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772816"/>
            <a:ext cx="48245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Pretendemos impulsar la utilización de la serie de libros “Saber Amar” de educación sexual de uso escolar que cubre los 12 grados: se trajo a la autora desde Ecuador que impartió un curso de capacitación en Chihuahua a 200 maestros y reunión de trabajo para su uso en Colmenares a partir del siguiente ciclo. Se pretende que se haga más promoción a nivel nacional.</a:t>
            </a:r>
          </a:p>
          <a:p>
            <a:pPr algn="just">
              <a:buFont typeface="Arial" pitchFamily="34" charset="0"/>
              <a:buChar char="•"/>
            </a:pP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11">
            <a:hlinkClick r:id="rId3" action="ppaction://hlinksldjump"/>
          </p:cNvPr>
          <p:cNvSpPr/>
          <p:nvPr/>
        </p:nvSpPr>
        <p:spPr>
          <a:xfrm>
            <a:off x="53952" y="6196880"/>
            <a:ext cx="1818000" cy="61649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¿Qué es DHI?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12">
            <a:hlinkClick r:id="rId4" action="ppaction://hlinksldjump"/>
          </p:cNvPr>
          <p:cNvSpPr/>
          <p:nvPr/>
        </p:nvSpPr>
        <p:spPr>
          <a:xfrm>
            <a:off x="1889904" y="6196880"/>
            <a:ext cx="1818000" cy="61649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Actividades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12">
            <a:hlinkClick r:id="rId4" action="ppaction://hlinksldjump"/>
          </p:cNvPr>
          <p:cNvSpPr/>
          <p:nvPr/>
        </p:nvSpPr>
        <p:spPr>
          <a:xfrm>
            <a:off x="3690104" y="6196880"/>
            <a:ext cx="1818000" cy="6164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tx2">
                <a:lumMod val="60000"/>
                <a:lumOff val="4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Proyectos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12">
            <a:hlinkClick r:id="rId4" action="ppaction://hlinksldjump"/>
          </p:cNvPr>
          <p:cNvSpPr/>
          <p:nvPr/>
        </p:nvSpPr>
        <p:spPr>
          <a:xfrm>
            <a:off x="5490304" y="6196880"/>
            <a:ext cx="1818000" cy="616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Cursos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12">
            <a:hlinkClick r:id="rId4" action="ppaction://hlinksldjump"/>
          </p:cNvPr>
          <p:cNvSpPr/>
          <p:nvPr/>
        </p:nvSpPr>
        <p:spPr>
          <a:xfrm>
            <a:off x="7290504" y="6196880"/>
            <a:ext cx="1818000" cy="6164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Mensaje del Consejo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Proyectos realizados: </a:t>
            </a:r>
            <a:r>
              <a:rPr kumimoji="0" lang="es-MX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2012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6626" name="Picture 2" descr="http://img.bebesymas.com/2008/03/padre%20riend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772816"/>
            <a:ext cx="2946925" cy="295580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687763"/>
          </a:xfrm>
        </p:spPr>
        <p:txBody>
          <a:bodyPr>
            <a:noAutofit/>
          </a:bodyPr>
          <a:lstStyle/>
          <a:p>
            <a:pPr marL="0" lvl="1" indent="0" algn="just">
              <a:buNone/>
              <a:defRPr/>
            </a:pPr>
            <a:r>
              <a:rPr lang="es-ES_tradnl" sz="2300" dirty="0" smtClean="0"/>
              <a:t>Asociación Civil sin fines de lucro que apoya instituciones y organizaciones en la implementación de modelos o sistemas educativos que forman el carácter para el  desarrollo integral de la persona.</a:t>
            </a:r>
          </a:p>
          <a:p>
            <a:pPr marL="0" lvl="1" indent="0" algn="just">
              <a:buNone/>
              <a:defRPr/>
            </a:pPr>
            <a:endParaRPr lang="es-ES_tradnl" sz="2300" dirty="0" smtClean="0"/>
          </a:p>
          <a:p>
            <a:pPr marL="0" lvl="1" indent="0" algn="just">
              <a:buNone/>
              <a:defRPr/>
            </a:pPr>
            <a:r>
              <a:rPr lang="es-ES" sz="2300" dirty="0" smtClean="0">
                <a:latin typeface="Arial" pitchFamily="34" charset="0"/>
                <a:cs typeface="Arial" pitchFamily="34" charset="0"/>
              </a:rPr>
              <a:t>Somos un centro </a:t>
            </a:r>
            <a:r>
              <a:rPr lang="es-E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interdisciplinar</a:t>
            </a:r>
            <a:r>
              <a:rPr lang="es-E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300" dirty="0" smtClean="0">
                <a:latin typeface="Arial" pitchFamily="34" charset="0"/>
                <a:cs typeface="Arial" pitchFamily="34" charset="0"/>
              </a:rPr>
              <a:t>de investigación y </a:t>
            </a:r>
            <a:r>
              <a:rPr lang="es-ES" sz="2300" dirty="0">
                <a:latin typeface="Arial" pitchFamily="34" charset="0"/>
                <a:cs typeface="Arial" pitchFamily="34" charset="0"/>
              </a:rPr>
              <a:t>desarrollo de proyectos </a:t>
            </a:r>
            <a:r>
              <a:rPr lang="es-ES" sz="2300" dirty="0" smtClean="0">
                <a:latin typeface="Arial" pitchFamily="34" charset="0"/>
                <a:cs typeface="Arial" pitchFamily="34" charset="0"/>
              </a:rPr>
              <a:t>en el que se </a:t>
            </a:r>
            <a:r>
              <a:rPr lang="es-ES" sz="2300" dirty="0">
                <a:latin typeface="Arial" pitchFamily="34" charset="0"/>
                <a:cs typeface="Arial" pitchFamily="34" charset="0"/>
              </a:rPr>
              <a:t>integran la teología, la filosofía, la ética, la psicología, la pedagogía, la medicina, la nutrición, el deporte, la cultura física y el diseño editorial. </a:t>
            </a:r>
          </a:p>
          <a:p>
            <a:pPr>
              <a:buNone/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6787" y="87868"/>
            <a:ext cx="230721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32" name="Rounded Rectangle 11">
            <a:hlinkClick r:id="rId3" action="ppaction://hlinksldjump"/>
          </p:cNvPr>
          <p:cNvSpPr/>
          <p:nvPr/>
        </p:nvSpPr>
        <p:spPr>
          <a:xfrm>
            <a:off x="53952" y="6196880"/>
            <a:ext cx="1818000" cy="61649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¿Qué es DHI?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12">
            <a:hlinkClick r:id="rId4" action="ppaction://hlinksldjump"/>
          </p:cNvPr>
          <p:cNvSpPr/>
          <p:nvPr/>
        </p:nvSpPr>
        <p:spPr>
          <a:xfrm>
            <a:off x="1889904" y="6196880"/>
            <a:ext cx="1818000" cy="61649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Actividades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12">
            <a:hlinkClick r:id="rId4" action="ppaction://hlinksldjump"/>
          </p:cNvPr>
          <p:cNvSpPr/>
          <p:nvPr/>
        </p:nvSpPr>
        <p:spPr>
          <a:xfrm>
            <a:off x="3690104" y="6196880"/>
            <a:ext cx="1818000" cy="6164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Proyectos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12">
            <a:hlinkClick r:id="rId4" action="ppaction://hlinksldjump"/>
          </p:cNvPr>
          <p:cNvSpPr/>
          <p:nvPr/>
        </p:nvSpPr>
        <p:spPr>
          <a:xfrm>
            <a:off x="5490304" y="6196880"/>
            <a:ext cx="1818000" cy="616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Cursos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12">
            <a:hlinkClick r:id="rId4" action="ppaction://hlinksldjump"/>
          </p:cNvPr>
          <p:cNvSpPr/>
          <p:nvPr/>
        </p:nvSpPr>
        <p:spPr>
          <a:xfrm>
            <a:off x="7290504" y="6196880"/>
            <a:ext cx="1818000" cy="6164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Mensaje del Consejo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Logo definitiv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188640"/>
            <a:ext cx="1512168" cy="137436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5936" y="1402898"/>
            <a:ext cx="48245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latin typeface="Arial" pitchFamily="34" charset="0"/>
                <a:cs typeface="Arial" pitchFamily="34" charset="0"/>
              </a:rPr>
              <a:t>Fundación Rosario A. C.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iniciativa de empresarios del Rosario Sinaloa que buscan dar respuesta a la necesidad de la sociedad actual en educación en valores para enfrentar la crisis del ser humano que tiene manifestaciones en inseguridad, corrupción, falta de sentido de vida, entre otras.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Logros de este año:</a:t>
            </a:r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 Implementación de nuestros programas para formar el carácter de los jóvenes de la ciudad del Rosario Sinaloa para hacer frente a la crisis del individuo.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11">
            <a:hlinkClick r:id="rId3" action="ppaction://hlinksldjump"/>
          </p:cNvPr>
          <p:cNvSpPr/>
          <p:nvPr/>
        </p:nvSpPr>
        <p:spPr>
          <a:xfrm>
            <a:off x="53952" y="6196880"/>
            <a:ext cx="1818000" cy="61649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¿Qué es DHI?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12">
            <a:hlinkClick r:id="rId4" action="ppaction://hlinksldjump"/>
          </p:cNvPr>
          <p:cNvSpPr/>
          <p:nvPr/>
        </p:nvSpPr>
        <p:spPr>
          <a:xfrm>
            <a:off x="1889904" y="6196880"/>
            <a:ext cx="1818000" cy="61649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Actividades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12">
            <a:hlinkClick r:id="rId4" action="ppaction://hlinksldjump"/>
          </p:cNvPr>
          <p:cNvSpPr/>
          <p:nvPr/>
        </p:nvSpPr>
        <p:spPr>
          <a:xfrm>
            <a:off x="3690104" y="6196880"/>
            <a:ext cx="1818000" cy="6164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tx2">
                <a:lumMod val="60000"/>
                <a:lumOff val="4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Proyectos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12">
            <a:hlinkClick r:id="rId4" action="ppaction://hlinksldjump"/>
          </p:cNvPr>
          <p:cNvSpPr/>
          <p:nvPr/>
        </p:nvSpPr>
        <p:spPr>
          <a:xfrm>
            <a:off x="5490304" y="6196880"/>
            <a:ext cx="1818000" cy="616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Cursos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12">
            <a:hlinkClick r:id="rId4" action="ppaction://hlinksldjump"/>
          </p:cNvPr>
          <p:cNvSpPr/>
          <p:nvPr/>
        </p:nvSpPr>
        <p:spPr>
          <a:xfrm>
            <a:off x="7290504" y="6196880"/>
            <a:ext cx="1818000" cy="6164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Mensaje del Consejo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https://fbcdn-sphotos-a-a.akamaihd.net/hphotos-ak-prn1/556743_102723426561095_1366125304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204864"/>
            <a:ext cx="3267204" cy="1806699"/>
          </a:xfrm>
          <a:prstGeom prst="round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Proyectos realizados: </a:t>
            </a:r>
            <a:r>
              <a:rPr kumimoji="0" lang="es-MX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2012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984205"/>
            <a:ext cx="684076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b="1" dirty="0" err="1" smtClean="0">
                <a:latin typeface="Arial" pitchFamily="34" charset="0"/>
                <a:cs typeface="Arial" pitchFamily="34" charset="0"/>
              </a:rPr>
              <a:t>Think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latin typeface="Arial" pitchFamily="34" charset="0"/>
                <a:cs typeface="Arial" pitchFamily="34" charset="0"/>
              </a:rPr>
              <a:t>Tank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es la rama del departamento de investigación de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DHi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que se dedica a la investigación de los temas en torno al carácter, las virtudes y los hábitos saludables.</a:t>
            </a:r>
          </a:p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Logros de este año: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Elaboramos los siguientes documentos:</a:t>
            </a:r>
          </a:p>
          <a:p>
            <a:pPr lvl="1" algn="just">
              <a:buFont typeface="Wingdings" pitchFamily="2" charset="2"/>
              <a:buChar char="§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Qué es el carácter: Conjunto de virtudes morales, Intelectuales y hábitos psicológicos.</a:t>
            </a:r>
          </a:p>
          <a:p>
            <a:pPr lvl="1" algn="just">
              <a:buFont typeface="Wingdings" pitchFamily="2" charset="2"/>
              <a:buChar char="§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Explicación de la fórmula y describimos cada una de sus partes:</a:t>
            </a:r>
          </a:p>
          <a:p>
            <a:pPr lvl="1" algn="just">
              <a:buFont typeface="Wingdings" pitchFamily="2" charset="2"/>
              <a:buChar char="§"/>
            </a:pP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itchFamily="2" charset="2"/>
              <a:buChar char="§"/>
            </a:pP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Fundamentación de los 6 ámbitos que desarrollamos en DHI.</a:t>
            </a:r>
          </a:p>
          <a:p>
            <a:pPr lvl="1" algn="just">
              <a:buFont typeface="Wingdings" pitchFamily="2" charset="2"/>
              <a:buChar char="§"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Realización de un documento sobre la finalidad del trabajo.</a:t>
            </a:r>
          </a:p>
          <a:p>
            <a:pPr lvl="1" algn="just">
              <a:buFont typeface="Arial" pitchFamily="34" charset="0"/>
              <a:buChar char="•"/>
            </a:pPr>
            <a:endParaRPr lang="es-MX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5" descr="Logo definitiv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5802" y="2348880"/>
            <a:ext cx="1980694" cy="1800199"/>
          </a:xfrm>
          <a:prstGeom prst="rect">
            <a:avLst/>
          </a:prstGeom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089248" y="4077072"/>
            <a:ext cx="5715000" cy="609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Criterio= Motivación + reflexión + constancia en pequeñas metas= Carácter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Arial" pitchFamily="34" charset="0"/>
                <a:cs typeface="Arial" pitchFamily="34" charset="0"/>
              </a:rPr>
              <a:t>Buen ambiente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rgbClr val="17365D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900" b="1" i="1" u="none" strike="noStrike" cap="none" normalizeH="0" baseline="0" dirty="0" smtClean="0">
              <a:ln>
                <a:noFill/>
              </a:ln>
              <a:solidFill>
                <a:srgbClr val="17365D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11">
            <a:hlinkClick r:id="rId4" action="ppaction://hlinksldjump"/>
          </p:cNvPr>
          <p:cNvSpPr/>
          <p:nvPr/>
        </p:nvSpPr>
        <p:spPr>
          <a:xfrm>
            <a:off x="53952" y="6196880"/>
            <a:ext cx="1818000" cy="61649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¿Qué es DHI?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12">
            <a:hlinkClick r:id="rId5" action="ppaction://hlinksldjump"/>
          </p:cNvPr>
          <p:cNvSpPr/>
          <p:nvPr/>
        </p:nvSpPr>
        <p:spPr>
          <a:xfrm>
            <a:off x="1889904" y="6196880"/>
            <a:ext cx="1818000" cy="61649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Actividades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12">
            <a:hlinkClick r:id="rId5" action="ppaction://hlinksldjump"/>
          </p:cNvPr>
          <p:cNvSpPr/>
          <p:nvPr/>
        </p:nvSpPr>
        <p:spPr>
          <a:xfrm>
            <a:off x="3690104" y="6196880"/>
            <a:ext cx="1818000" cy="6164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tx2">
                <a:lumMod val="60000"/>
                <a:lumOff val="4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Proyectos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12">
            <a:hlinkClick r:id="rId5" action="ppaction://hlinksldjump"/>
          </p:cNvPr>
          <p:cNvSpPr/>
          <p:nvPr/>
        </p:nvSpPr>
        <p:spPr>
          <a:xfrm>
            <a:off x="5490304" y="6196880"/>
            <a:ext cx="1818000" cy="616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Cursos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12">
            <a:hlinkClick r:id="rId5" action="ppaction://hlinksldjump"/>
          </p:cNvPr>
          <p:cNvSpPr/>
          <p:nvPr/>
        </p:nvSpPr>
        <p:spPr>
          <a:xfrm>
            <a:off x="7290504" y="6196880"/>
            <a:ext cx="1818000" cy="6164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Mensaje del Consejo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Proyectos realizados: </a:t>
            </a:r>
            <a:r>
              <a:rPr kumimoji="0" lang="es-MX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2012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s-MX" b="1" dirty="0" smtClean="0"/>
              <a:t>Cursos realizados: </a:t>
            </a:r>
            <a:r>
              <a:rPr lang="es-MX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2012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136904" cy="49685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1800" dirty="0" smtClean="0"/>
              <a:t>Llevamos a cabo el </a:t>
            </a:r>
            <a:r>
              <a:rPr lang="es-MX" sz="1800" b="1" dirty="0" smtClean="0"/>
              <a:t>“Curso de retórica” </a:t>
            </a:r>
            <a:r>
              <a:rPr lang="es-MX" sz="1800" dirty="0" smtClean="0"/>
              <a:t>impartido por el </a:t>
            </a:r>
            <a:r>
              <a:rPr lang="es-MX" sz="1800" b="1" dirty="0" smtClean="0"/>
              <a:t>Dr. Rafael Jiménez</a:t>
            </a:r>
            <a:r>
              <a:rPr lang="es-MX" sz="1800" dirty="0" smtClean="0"/>
              <a:t>, el día 4 de julio del 2012.</a:t>
            </a:r>
          </a:p>
          <a:p>
            <a:pPr marL="0" indent="0" algn="just">
              <a:buNone/>
            </a:pPr>
            <a:endParaRPr lang="es-MX" sz="1800" dirty="0" smtClean="0"/>
          </a:p>
          <a:p>
            <a:pPr marL="0" algn="just">
              <a:buNone/>
            </a:pPr>
            <a:r>
              <a:rPr lang="es-MX" sz="1800" dirty="0" smtClean="0"/>
              <a:t>El curso fue dirigido a personas de distintas profesiones, teniendo como objetivo principal el profundizar acerca de la importancia del diálogo y la argumentación.</a:t>
            </a:r>
          </a:p>
          <a:p>
            <a:pPr marL="0" indent="0" algn="just">
              <a:buNone/>
            </a:pPr>
            <a:r>
              <a:rPr lang="es-MX" sz="1800" dirty="0" smtClean="0"/>
              <a:t> </a:t>
            </a:r>
          </a:p>
          <a:p>
            <a:pPr marL="0" indent="0" algn="just">
              <a:buNone/>
            </a:pPr>
            <a:r>
              <a:rPr lang="es-MX" sz="1800" dirty="0" smtClean="0"/>
              <a:t> </a:t>
            </a:r>
            <a:endParaRPr lang="es-MX" sz="1800" dirty="0"/>
          </a:p>
        </p:txBody>
      </p:sp>
      <p:sp>
        <p:nvSpPr>
          <p:cNvPr id="9" name="Rounded Rectangle 11">
            <a:hlinkClick r:id="rId3" action="ppaction://hlinksldjump"/>
          </p:cNvPr>
          <p:cNvSpPr/>
          <p:nvPr/>
        </p:nvSpPr>
        <p:spPr>
          <a:xfrm>
            <a:off x="53952" y="6196880"/>
            <a:ext cx="1818000" cy="61649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¿Qué es DHI?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12">
            <a:hlinkClick r:id="rId4" action="ppaction://hlinksldjump"/>
          </p:cNvPr>
          <p:cNvSpPr/>
          <p:nvPr/>
        </p:nvSpPr>
        <p:spPr>
          <a:xfrm>
            <a:off x="1889904" y="6196880"/>
            <a:ext cx="1818000" cy="61649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Actividades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2">
            <a:hlinkClick r:id="rId4" action="ppaction://hlinksldjump"/>
          </p:cNvPr>
          <p:cNvSpPr/>
          <p:nvPr/>
        </p:nvSpPr>
        <p:spPr>
          <a:xfrm>
            <a:off x="3690104" y="6196880"/>
            <a:ext cx="1818000" cy="6164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Proyectos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>
            <a:hlinkClick r:id="rId4" action="ppaction://hlinksldjump"/>
          </p:cNvPr>
          <p:cNvSpPr/>
          <p:nvPr/>
        </p:nvSpPr>
        <p:spPr>
          <a:xfrm>
            <a:off x="5490304" y="6196880"/>
            <a:ext cx="1818000" cy="616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glow rad="101600">
              <a:schemeClr val="accent5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Cursos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2">
            <a:hlinkClick r:id="rId4" action="ppaction://hlinksldjump"/>
          </p:cNvPr>
          <p:cNvSpPr/>
          <p:nvPr/>
        </p:nvSpPr>
        <p:spPr>
          <a:xfrm>
            <a:off x="7290504" y="6196880"/>
            <a:ext cx="1818000" cy="6164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Mensaje del Consejo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58" name="Picture 2" descr="http://tallerescritura.files.wordpress.com/2008/09/dialogo_c.jpg"/>
          <p:cNvPicPr>
            <a:picLocks noChangeAspect="1" noChangeArrowheads="1"/>
          </p:cNvPicPr>
          <p:nvPr/>
        </p:nvPicPr>
        <p:blipFill>
          <a:blip r:embed="rId5" cstate="print"/>
          <a:srcRect l="2209" t="3324" r="2803" b="3590"/>
          <a:stretch>
            <a:fillRect/>
          </a:stretch>
        </p:blipFill>
        <p:spPr bwMode="auto">
          <a:xfrm>
            <a:off x="2915816" y="3356992"/>
            <a:ext cx="3456384" cy="2250669"/>
          </a:xfrm>
          <a:prstGeom prst="round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s-MX" b="1" dirty="0" smtClean="0"/>
              <a:t>Cursos realizados: </a:t>
            </a:r>
            <a:r>
              <a:rPr lang="es-MX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2012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4968552" cy="49685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1800" dirty="0" smtClean="0"/>
              <a:t>Realizamos el curso titulado </a:t>
            </a:r>
            <a:r>
              <a:rPr lang="es-MX" sz="1800" b="1" dirty="0" smtClean="0"/>
              <a:t>“La plenitud humana del cuidado de la persona”</a:t>
            </a:r>
            <a:r>
              <a:rPr lang="es-MX" sz="1800" dirty="0" smtClean="0"/>
              <a:t>, impartido por el </a:t>
            </a:r>
            <a:r>
              <a:rPr lang="es-MX" sz="1800" b="1" dirty="0" smtClean="0"/>
              <a:t>Dr. Rafael Jiménez, </a:t>
            </a:r>
            <a:r>
              <a:rPr lang="es-MX" sz="1800" dirty="0" smtClean="0"/>
              <a:t>los días 5 y 6 de julio del 2012.</a:t>
            </a:r>
          </a:p>
          <a:p>
            <a:pPr algn="just">
              <a:buNone/>
            </a:pPr>
            <a:endParaRPr lang="es-MX" sz="1800" dirty="0" smtClean="0"/>
          </a:p>
          <a:p>
            <a:pPr marL="0" algn="just">
              <a:buNone/>
            </a:pPr>
            <a:r>
              <a:rPr lang="es-MX" sz="1800" dirty="0" smtClean="0"/>
              <a:t>El curso fue dirigido a personas de distintas profesiones: filósofos, pedagogos, maestros, médicos, etc., teniendo como objetivo principal el profundizar acerca de los fundamentos del respeto y cuidado del cuerpo humano, reforzados al mismo tiempo con el concepto de la dignidad humana, desde una perspectiva de fondo filosófico, en los distintos ámbitos de la persona: la sexualidad, el deporte, la estética y moda, autoestima, etc.</a:t>
            </a:r>
          </a:p>
          <a:p>
            <a:pPr>
              <a:buNone/>
            </a:pPr>
            <a:endParaRPr lang="es-MX" sz="18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8263" t="10941" r="3538" b="19760"/>
          <a:stretch>
            <a:fillRect/>
          </a:stretch>
        </p:blipFill>
        <p:spPr bwMode="auto">
          <a:xfrm>
            <a:off x="5508104" y="2276872"/>
            <a:ext cx="3372593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le 11">
            <a:hlinkClick r:id="rId4" action="ppaction://hlinksldjump"/>
          </p:cNvPr>
          <p:cNvSpPr/>
          <p:nvPr/>
        </p:nvSpPr>
        <p:spPr>
          <a:xfrm>
            <a:off x="53952" y="6196880"/>
            <a:ext cx="1818000" cy="61649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¿Qué es DHI?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12">
            <a:hlinkClick r:id="rId5" action="ppaction://hlinksldjump"/>
          </p:cNvPr>
          <p:cNvSpPr/>
          <p:nvPr/>
        </p:nvSpPr>
        <p:spPr>
          <a:xfrm>
            <a:off x="1889904" y="6196880"/>
            <a:ext cx="1818000" cy="61649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Actividades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2">
            <a:hlinkClick r:id="rId5" action="ppaction://hlinksldjump"/>
          </p:cNvPr>
          <p:cNvSpPr/>
          <p:nvPr/>
        </p:nvSpPr>
        <p:spPr>
          <a:xfrm>
            <a:off x="3690104" y="6196880"/>
            <a:ext cx="1818000" cy="6164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Proyectos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>
            <a:hlinkClick r:id="rId5" action="ppaction://hlinksldjump"/>
          </p:cNvPr>
          <p:cNvSpPr/>
          <p:nvPr/>
        </p:nvSpPr>
        <p:spPr>
          <a:xfrm>
            <a:off x="5490304" y="6196880"/>
            <a:ext cx="1818000" cy="616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glow rad="101600">
              <a:schemeClr val="accent5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Cursos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2">
            <a:hlinkClick r:id="rId5" action="ppaction://hlinksldjump"/>
          </p:cNvPr>
          <p:cNvSpPr/>
          <p:nvPr/>
        </p:nvSpPr>
        <p:spPr>
          <a:xfrm>
            <a:off x="7290504" y="6196880"/>
            <a:ext cx="1818000" cy="6164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Mensaje del Consejo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Bety\Dropbox\DHI\Proyectos\Cursos Rafael Jimenez\Curso cuídate\Fotos\Foto Jul 05, 11 01 41 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03087">
            <a:off x="321544" y="1578873"/>
            <a:ext cx="4041014" cy="301896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5" name="Picture 3" descr="C:\Users\Bety\Dropbox\DHI\Proyectos\Cursos Rafael Jimenez\Curso cuídate\Fotos\Foto Jul 05, 11 00 45 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53573">
            <a:off x="4887915" y="1706564"/>
            <a:ext cx="3960783" cy="2959028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ounded Rectangle 11">
            <a:hlinkClick r:id="rId5" action="ppaction://hlinksldjump"/>
          </p:cNvPr>
          <p:cNvSpPr/>
          <p:nvPr/>
        </p:nvSpPr>
        <p:spPr>
          <a:xfrm>
            <a:off x="53952" y="6196880"/>
            <a:ext cx="1818000" cy="61649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¿Qué es DHI?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12">
            <a:hlinkClick r:id="rId6" action="ppaction://hlinksldjump"/>
          </p:cNvPr>
          <p:cNvSpPr/>
          <p:nvPr/>
        </p:nvSpPr>
        <p:spPr>
          <a:xfrm>
            <a:off x="1889904" y="6196880"/>
            <a:ext cx="1818000" cy="61649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Actividades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2">
            <a:hlinkClick r:id="rId6" action="ppaction://hlinksldjump"/>
          </p:cNvPr>
          <p:cNvSpPr/>
          <p:nvPr/>
        </p:nvSpPr>
        <p:spPr>
          <a:xfrm>
            <a:off x="3690104" y="6196880"/>
            <a:ext cx="1818000" cy="6164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Proyectos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>
            <a:hlinkClick r:id="rId6" action="ppaction://hlinksldjump"/>
          </p:cNvPr>
          <p:cNvSpPr/>
          <p:nvPr/>
        </p:nvSpPr>
        <p:spPr>
          <a:xfrm>
            <a:off x="5490304" y="6196880"/>
            <a:ext cx="1818000" cy="616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glow rad="101600">
              <a:schemeClr val="accent5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Cursos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2">
            <a:hlinkClick r:id="rId6" action="ppaction://hlinksldjump"/>
          </p:cNvPr>
          <p:cNvSpPr/>
          <p:nvPr/>
        </p:nvSpPr>
        <p:spPr>
          <a:xfrm>
            <a:off x="7290504" y="6196880"/>
            <a:ext cx="1818000" cy="6164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Mensaje del Consejo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0290"/>
            <a:ext cx="8686800" cy="96043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MX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Mensaje del Consejo</a:t>
            </a: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08720"/>
            <a:ext cx="8229600" cy="3886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800" i="1" dirty="0" smtClean="0">
                <a:latin typeface="Brush Script MT" pitchFamily="66" charset="0"/>
              </a:rPr>
              <a:t>Hemos caminado un año más gracias a tu generosa aportación y a la de otras personas que han confiado en nosotros. Cada año se consolida más </a:t>
            </a:r>
            <a:r>
              <a:rPr lang="es-MX" sz="2800" i="1" dirty="0" smtClean="0">
                <a:latin typeface="Brush Script MT" pitchFamily="66" charset="0"/>
              </a:rPr>
              <a:t>DHI </a:t>
            </a:r>
            <a:r>
              <a:rPr lang="es-MX" sz="2800" i="1" dirty="0" smtClean="0">
                <a:latin typeface="Brush Script MT" pitchFamily="66" charset="0"/>
              </a:rPr>
              <a:t>Desarrollo Humano Integral</a:t>
            </a:r>
            <a:r>
              <a:rPr lang="es-MX" sz="2000" dirty="0" smtClean="0">
                <a:latin typeface="Brush Script MT" pitchFamily="66" charset="0"/>
              </a:rPr>
              <a:t>®</a:t>
            </a:r>
            <a:r>
              <a:rPr lang="es-MX" sz="2800" i="1" dirty="0" smtClean="0">
                <a:latin typeface="Brush Script MT" pitchFamily="66" charset="0"/>
              </a:rPr>
              <a:t>; </a:t>
            </a:r>
            <a:r>
              <a:rPr lang="es-MX" sz="2800" i="1" dirty="0" smtClean="0">
                <a:latin typeface="Brush Script MT" pitchFamily="66" charset="0"/>
              </a:rPr>
              <a:t>tanto en su estructura y organización, como en el desarrollo de los distintos programas y actividades que te hemos dado a conocer en este informe. </a:t>
            </a:r>
          </a:p>
          <a:p>
            <a:pPr marL="0" indent="0" algn="just">
              <a:buNone/>
            </a:pPr>
            <a:endParaRPr lang="es-MX" sz="2800" i="1" dirty="0" smtClean="0">
              <a:latin typeface="Brush Script MT" pitchFamily="66" charset="0"/>
            </a:endParaRPr>
          </a:p>
          <a:p>
            <a:pPr marL="0" indent="0" algn="just">
              <a:buNone/>
            </a:pPr>
            <a:r>
              <a:rPr lang="es-MX" sz="2800" i="1" dirty="0" smtClean="0">
                <a:latin typeface="Brush Script MT" pitchFamily="66" charset="0"/>
              </a:rPr>
              <a:t>Te deseamos que en </a:t>
            </a:r>
            <a:r>
              <a:rPr lang="es-MX" sz="2800" i="1" dirty="0" smtClean="0">
                <a:latin typeface="Brush Script MT" pitchFamily="66" charset="0"/>
              </a:rPr>
              <a:t>este </a:t>
            </a:r>
            <a:r>
              <a:rPr lang="es-MX" sz="2800" i="1" dirty="0" smtClean="0">
                <a:latin typeface="Brush Script MT" pitchFamily="66" charset="0"/>
              </a:rPr>
              <a:t>2013, Dios te conceda la paz y la alegría, y lo que necesites para tu Desarrollo Humano Integral. </a:t>
            </a:r>
          </a:p>
          <a:p>
            <a:pPr marL="0" indent="0" algn="ctr">
              <a:buNone/>
            </a:pPr>
            <a:endParaRPr lang="es-MX" sz="2800" i="1" dirty="0" smtClean="0">
              <a:latin typeface="Brush Script MT" pitchFamily="66" charset="0"/>
            </a:endParaRPr>
          </a:p>
          <a:p>
            <a:pPr marL="0" indent="0" algn="ctr">
              <a:buNone/>
            </a:pPr>
            <a:r>
              <a:rPr lang="es-MX" sz="2800" i="1" dirty="0" smtClean="0">
                <a:latin typeface="Brush Script MT" pitchFamily="66" charset="0"/>
              </a:rPr>
              <a:t>¡Muchas gracias!</a:t>
            </a:r>
            <a:endParaRPr lang="es-MX" sz="2800" dirty="0" smtClean="0">
              <a:latin typeface="Brush Script MT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0" y="6248400"/>
            <a:ext cx="2286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5" descr="Logo definitiv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4509120"/>
            <a:ext cx="1800200" cy="1636153"/>
          </a:xfrm>
          <a:prstGeom prst="rect">
            <a:avLst/>
          </a:prstGeom>
        </p:spPr>
      </p:pic>
      <p:sp>
        <p:nvSpPr>
          <p:cNvPr id="25" name="Rounded Rectangle 11">
            <a:hlinkClick r:id="rId4" action="ppaction://hlinksldjump"/>
          </p:cNvPr>
          <p:cNvSpPr/>
          <p:nvPr/>
        </p:nvSpPr>
        <p:spPr>
          <a:xfrm>
            <a:off x="53952" y="6196880"/>
            <a:ext cx="1818000" cy="61649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¿Qué es DHI?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12">
            <a:hlinkClick r:id="rId5" action="ppaction://hlinksldjump"/>
          </p:cNvPr>
          <p:cNvSpPr/>
          <p:nvPr/>
        </p:nvSpPr>
        <p:spPr>
          <a:xfrm>
            <a:off x="1889904" y="6196880"/>
            <a:ext cx="1818000" cy="61649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Actividades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12">
            <a:hlinkClick r:id="rId5" action="ppaction://hlinksldjump"/>
          </p:cNvPr>
          <p:cNvSpPr/>
          <p:nvPr/>
        </p:nvSpPr>
        <p:spPr>
          <a:xfrm>
            <a:off x="3690104" y="6196880"/>
            <a:ext cx="1818000" cy="6164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Proyectos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12">
            <a:hlinkClick r:id="rId5" action="ppaction://hlinksldjump"/>
          </p:cNvPr>
          <p:cNvSpPr/>
          <p:nvPr/>
        </p:nvSpPr>
        <p:spPr>
          <a:xfrm>
            <a:off x="5490304" y="6196880"/>
            <a:ext cx="1818000" cy="616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Cursos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12">
            <a:hlinkClick r:id="rId5" action="ppaction://hlinksldjump"/>
          </p:cNvPr>
          <p:cNvSpPr/>
          <p:nvPr/>
        </p:nvSpPr>
        <p:spPr>
          <a:xfrm>
            <a:off x="7290504" y="6196880"/>
            <a:ext cx="1818000" cy="6164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5">
                <a:lumMod val="60000"/>
                <a:lumOff val="4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Mensaje del Consejo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687763"/>
          </a:xfrm>
        </p:spPr>
        <p:txBody>
          <a:bodyPr>
            <a:noAutofit/>
          </a:bodyPr>
          <a:lstStyle/>
          <a:p>
            <a:pPr marL="0" lvl="0" algn="just">
              <a:buNone/>
            </a:pPr>
            <a:r>
              <a:rPr lang="es-ES_tradnl" sz="2300" dirty="0" smtClean="0"/>
              <a:t>Es el Desarrollo Humano Integral de todo el hombre y de todos los hombres a través del </a:t>
            </a:r>
            <a:r>
              <a:rPr lang="es-ES" sz="2300" dirty="0" smtClean="0"/>
              <a:t>cambio de malos hábitos en buenos, que lo </a:t>
            </a:r>
            <a:r>
              <a:rPr lang="es-ES" sz="2300" b="1" dirty="0" smtClean="0"/>
              <a:t>transforman desde dentro,</a:t>
            </a:r>
            <a:r>
              <a:rPr lang="es-ES" sz="2300" dirty="0" smtClean="0"/>
              <a:t> </a:t>
            </a:r>
            <a:r>
              <a:rPr lang="es-ES_tradnl" sz="2300" dirty="0" smtClean="0"/>
              <a:t>y que conforman su carácter; a través de un </a:t>
            </a:r>
            <a:r>
              <a:rPr lang="es-ES_tradnl" sz="2300" dirty="0" err="1" smtClean="0"/>
              <a:t>know</a:t>
            </a:r>
            <a:r>
              <a:rPr lang="es-ES_tradnl" sz="2300" dirty="0" smtClean="0"/>
              <a:t> </a:t>
            </a:r>
            <a:r>
              <a:rPr lang="es-ES_tradnl" sz="2300" dirty="0" err="1" smtClean="0"/>
              <a:t>how</a:t>
            </a:r>
            <a:r>
              <a:rPr lang="es-ES_tradnl" sz="2300" dirty="0" smtClean="0"/>
              <a:t> propio que es desarrollado por un equipo interdisciplinar orientado a la investigación aplicada y a la elaboración de material educativo</a:t>
            </a:r>
            <a:endParaRPr lang="en-US" sz="2300" dirty="0" smtClean="0"/>
          </a:p>
          <a:p>
            <a:pPr marL="0" algn="just">
              <a:buNone/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6787" y="87868"/>
            <a:ext cx="230721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32" name="Rounded Rectangle 11">
            <a:hlinkClick r:id="rId3" action="ppaction://hlinksldjump"/>
          </p:cNvPr>
          <p:cNvSpPr/>
          <p:nvPr/>
        </p:nvSpPr>
        <p:spPr>
          <a:xfrm>
            <a:off x="53952" y="6196880"/>
            <a:ext cx="1818000" cy="61649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¿Qué es DHI?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12">
            <a:hlinkClick r:id="rId4" action="ppaction://hlinksldjump"/>
          </p:cNvPr>
          <p:cNvSpPr/>
          <p:nvPr/>
        </p:nvSpPr>
        <p:spPr>
          <a:xfrm>
            <a:off x="1889904" y="6196880"/>
            <a:ext cx="1818000" cy="61649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Actividades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12">
            <a:hlinkClick r:id="rId4" action="ppaction://hlinksldjump"/>
          </p:cNvPr>
          <p:cNvSpPr/>
          <p:nvPr/>
        </p:nvSpPr>
        <p:spPr>
          <a:xfrm>
            <a:off x="3690104" y="6196880"/>
            <a:ext cx="1818000" cy="6164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Proyectos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12">
            <a:hlinkClick r:id="rId4" action="ppaction://hlinksldjump"/>
          </p:cNvPr>
          <p:cNvSpPr/>
          <p:nvPr/>
        </p:nvSpPr>
        <p:spPr>
          <a:xfrm>
            <a:off x="5490304" y="6196880"/>
            <a:ext cx="1818000" cy="616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Cursos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12">
            <a:hlinkClick r:id="rId4" action="ppaction://hlinksldjump"/>
          </p:cNvPr>
          <p:cNvSpPr/>
          <p:nvPr/>
        </p:nvSpPr>
        <p:spPr>
          <a:xfrm>
            <a:off x="7290504" y="6196880"/>
            <a:ext cx="1818000" cy="6164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Mensaje del Consejo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000" b="1" dirty="0" smtClean="0"/>
              <a:t>Misión y fines</a:t>
            </a:r>
            <a:endParaRPr lang="es-ES_tradnl" sz="4000" b="1" dirty="0"/>
          </a:p>
        </p:txBody>
      </p:sp>
      <p:pic>
        <p:nvPicPr>
          <p:cNvPr id="11" name="Picture 5" descr="Logo definitiv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188640"/>
            <a:ext cx="1512168" cy="137436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6787" y="87868"/>
            <a:ext cx="230721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32" name="Rounded Rectangle 11">
            <a:hlinkClick r:id="rId3" action="ppaction://hlinksldjump"/>
          </p:cNvPr>
          <p:cNvSpPr/>
          <p:nvPr/>
        </p:nvSpPr>
        <p:spPr>
          <a:xfrm>
            <a:off x="53952" y="6196880"/>
            <a:ext cx="1818000" cy="61649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¿Qué es DHI?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12">
            <a:hlinkClick r:id="rId4" action="ppaction://hlinksldjump"/>
          </p:cNvPr>
          <p:cNvSpPr/>
          <p:nvPr/>
        </p:nvSpPr>
        <p:spPr>
          <a:xfrm>
            <a:off x="1889904" y="6196880"/>
            <a:ext cx="1818000" cy="61649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Actividades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12">
            <a:hlinkClick r:id="rId4" action="ppaction://hlinksldjump"/>
          </p:cNvPr>
          <p:cNvSpPr/>
          <p:nvPr/>
        </p:nvSpPr>
        <p:spPr>
          <a:xfrm>
            <a:off x="3690104" y="6196880"/>
            <a:ext cx="1818000" cy="6164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Proyectos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12">
            <a:hlinkClick r:id="rId4" action="ppaction://hlinksldjump"/>
          </p:cNvPr>
          <p:cNvSpPr/>
          <p:nvPr/>
        </p:nvSpPr>
        <p:spPr>
          <a:xfrm>
            <a:off x="5490304" y="6196880"/>
            <a:ext cx="1818000" cy="616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Cursos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12">
            <a:hlinkClick r:id="rId4" action="ppaction://hlinksldjump"/>
          </p:cNvPr>
          <p:cNvSpPr/>
          <p:nvPr/>
        </p:nvSpPr>
        <p:spPr>
          <a:xfrm>
            <a:off x="7290504" y="6196880"/>
            <a:ext cx="1818000" cy="6164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Mensaje del Consejo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5" descr="Logo definitiv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188640"/>
            <a:ext cx="1512168" cy="1374369"/>
          </a:xfrm>
          <a:prstGeom prst="rect">
            <a:avLst/>
          </a:prstGeom>
        </p:spPr>
      </p:pic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395536" y="404664"/>
          <a:ext cx="4056112" cy="1636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61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Arial" pitchFamily="34" charset="0"/>
                          <a:cs typeface="Arial" pitchFamily="34" charset="0"/>
                        </a:rPr>
                        <a:t>CONSEJO </a:t>
                      </a:r>
                      <a:r>
                        <a:rPr lang="es-MX" sz="2000" b="1" dirty="0" err="1" smtClean="0">
                          <a:latin typeface="Arial" pitchFamily="34" charset="0"/>
                          <a:cs typeface="Arial" pitchFamily="34" charset="0"/>
                        </a:rPr>
                        <a:t>DHi</a:t>
                      </a:r>
                      <a:endParaRPr lang="es-MX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_tradnl" sz="2000" dirty="0" smtClean="0">
                          <a:latin typeface="Arial" pitchFamily="34" charset="0"/>
                          <a:cs typeface="Arial" pitchFamily="34" charset="0"/>
                        </a:rPr>
                        <a:t>María Elena Gutiérrez </a:t>
                      </a:r>
                      <a:r>
                        <a:rPr lang="es-ES_tradnl" sz="2000" dirty="0" err="1" smtClean="0">
                          <a:latin typeface="Arial" pitchFamily="34" charset="0"/>
                          <a:cs typeface="Arial" pitchFamily="34" charset="0"/>
                        </a:rPr>
                        <a:t>Rentería</a:t>
                      </a:r>
                      <a:endParaRPr lang="es-ES_tradnl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7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dirty="0" smtClean="0">
                          <a:latin typeface="Arial" pitchFamily="34" charset="0"/>
                          <a:cs typeface="Arial" pitchFamily="34" charset="0"/>
                        </a:rPr>
                        <a:t>Georgina López Portillo Rojo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Marcela Angulo Nafarrate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3059832" y="2471896"/>
          <a:ext cx="5688632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6572"/>
                <a:gridCol w="197206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latin typeface="Arial" pitchFamily="34" charset="0"/>
                          <a:cs typeface="Arial" pitchFamily="34" charset="0"/>
                        </a:rPr>
                        <a:t>EQUIPO</a:t>
                      </a:r>
                      <a:r>
                        <a:rPr lang="es-MX" sz="2000" baseline="0" dirty="0" smtClean="0">
                          <a:latin typeface="Arial" pitchFamily="34" charset="0"/>
                          <a:cs typeface="Arial" pitchFamily="34" charset="0"/>
                        </a:rPr>
                        <a:t> OPERATIVO</a:t>
                      </a:r>
                      <a:endParaRPr lang="es-MX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323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Arial" pitchFamily="34" charset="0"/>
                          <a:cs typeface="Arial" pitchFamily="34" charset="0"/>
                        </a:rPr>
                        <a:t>Nombre </a:t>
                      </a:r>
                      <a:endParaRPr lang="es-MX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r>
                        <a:rPr lang="es-MX" b="1" baseline="0" dirty="0" smtClean="0">
                          <a:latin typeface="Arial" pitchFamily="34" charset="0"/>
                          <a:cs typeface="Arial" pitchFamily="34" charset="0"/>
                        </a:rPr>
                        <a:t> de tiempo dedicado</a:t>
                      </a:r>
                      <a:endParaRPr lang="es-MX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Alejandro Salas Cacho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  <a:endParaRPr lang="es-MX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Ana Jimena Casillas Castañeda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es-MX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Andrea Madrigal Torres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" pitchFamily="34" charset="0"/>
                          <a:cs typeface="Arial" pitchFamily="34" charset="0"/>
                        </a:rPr>
                        <a:t>50%</a:t>
                      </a:r>
                      <a:endParaRPr lang="es-MX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Marcela Angulo Nafarrate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" pitchFamily="34" charset="0"/>
                          <a:cs typeface="Arial" pitchFamily="34" charset="0"/>
                        </a:rPr>
                        <a:t>20%</a:t>
                      </a:r>
                      <a:endParaRPr lang="es-MX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Rosa María Urzúa Esteva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" pitchFamily="34" charset="0"/>
                          <a:cs typeface="Arial" pitchFamily="34" charset="0"/>
                        </a:rPr>
                        <a:t>50%</a:t>
                      </a:r>
                      <a:endParaRPr lang="es-MX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Roberto Góchez Acevedo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" pitchFamily="34" charset="0"/>
                          <a:cs typeface="Arial" pitchFamily="34" charset="0"/>
                        </a:rPr>
                        <a:t>30%</a:t>
                      </a:r>
                      <a:endParaRPr lang="es-MX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48200"/>
          </a:xfrm>
        </p:spPr>
        <p:txBody>
          <a:bodyPr>
            <a:noAutofit/>
          </a:bodyPr>
          <a:lstStyle/>
          <a:p>
            <a:pPr marL="0" indent="4763" algn="just">
              <a:buNone/>
              <a:defRPr/>
            </a:pPr>
            <a:r>
              <a:rPr lang="es-ES" sz="2300" dirty="0">
                <a:latin typeface="Arial" pitchFamily="34" charset="0"/>
                <a:cs typeface="Arial" pitchFamily="34" charset="0"/>
              </a:rPr>
              <a:t>Con fundamentación científica interdisciplinar logramos el cambio de malos hábitos de la persona acompañándola en la adquisición de </a:t>
            </a:r>
            <a:r>
              <a:rPr lang="es-ES" sz="2300" dirty="0" smtClean="0">
                <a:latin typeface="Arial" pitchFamily="34" charset="0"/>
                <a:cs typeface="Arial" pitchFamily="34" charset="0"/>
              </a:rPr>
              <a:t>hábitos buenos </a:t>
            </a:r>
            <a:r>
              <a:rPr lang="es-ES" sz="2300" dirty="0">
                <a:latin typeface="Arial" pitchFamily="34" charset="0"/>
                <a:cs typeface="Arial" pitchFamily="34" charset="0"/>
              </a:rPr>
              <a:t>que la </a:t>
            </a:r>
            <a:r>
              <a:rPr lang="es-E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transforman</a:t>
            </a:r>
            <a:r>
              <a:rPr lang="es-ES" sz="23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desde</a:t>
            </a:r>
            <a:r>
              <a:rPr lang="es-ES" sz="23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dentro</a:t>
            </a:r>
            <a:r>
              <a:rPr lang="es-ES" sz="2300" dirty="0" smtClean="0">
                <a:latin typeface="Arial" pitchFamily="34" charset="0"/>
                <a:cs typeface="Arial" pitchFamily="34" charset="0"/>
              </a:rPr>
              <a:t>, e impulsamos su Desarrollo Humano Integral:</a:t>
            </a:r>
            <a:endParaRPr lang="es-ES" sz="2300" dirty="0">
              <a:latin typeface="Arial" pitchFamily="34" charset="0"/>
              <a:cs typeface="Arial" pitchFamily="34" charset="0"/>
            </a:endParaRPr>
          </a:p>
          <a:p>
            <a:pPr marL="904875" lvl="2" indent="-457200" algn="just">
              <a:buFont typeface="+mj-lt"/>
              <a:buAutoNum type="arabicPeriod"/>
              <a:defRPr/>
            </a:pPr>
            <a:r>
              <a:rPr lang="es-ES" sz="23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es-ES" sz="2300" dirty="0">
                <a:latin typeface="Arial" pitchFamily="34" charset="0"/>
                <a:cs typeface="Arial" pitchFamily="34" charset="0"/>
              </a:rPr>
              <a:t>limitándonos a la teoría, sino consiguiendo que la persona la ponga en práctica con metas concretas, medibles y accesibles.</a:t>
            </a:r>
          </a:p>
          <a:p>
            <a:pPr marL="904875" lvl="2" indent="-457200" algn="just">
              <a:buFont typeface="+mj-lt"/>
              <a:buAutoNum type="arabicPeriod"/>
              <a:defRPr/>
            </a:pPr>
            <a:r>
              <a:rPr lang="es-ES" sz="2300" dirty="0">
                <a:latin typeface="Arial" pitchFamily="34" charset="0"/>
                <a:cs typeface="Arial" pitchFamily="34" charset="0"/>
              </a:rPr>
              <a:t>Orientándola por dónde </a:t>
            </a:r>
            <a:r>
              <a:rPr lang="es-ES" sz="2300" dirty="0" smtClean="0">
                <a:latin typeface="Arial" pitchFamily="34" charset="0"/>
                <a:cs typeface="Arial" pitchFamily="34" charset="0"/>
              </a:rPr>
              <a:t>empezar y qué </a:t>
            </a:r>
            <a:r>
              <a:rPr lang="es-ES" sz="2300" dirty="0">
                <a:latin typeface="Arial" pitchFamily="34" charset="0"/>
                <a:cs typeface="Arial" pitchFamily="34" charset="0"/>
              </a:rPr>
              <a:t>pasos </a:t>
            </a:r>
            <a:r>
              <a:rPr lang="es-ES" sz="2300" dirty="0" smtClean="0">
                <a:latin typeface="Arial" pitchFamily="34" charset="0"/>
                <a:cs typeface="Arial" pitchFamily="34" charset="0"/>
              </a:rPr>
              <a:t>seguir.</a:t>
            </a:r>
          </a:p>
          <a:p>
            <a:pPr marL="904875" lvl="2" indent="-457200" algn="just">
              <a:buFont typeface="+mj-lt"/>
              <a:buAutoNum type="arabicPeriod"/>
              <a:defRPr/>
            </a:pPr>
            <a:r>
              <a:rPr lang="es-ES" sz="2300" dirty="0" smtClean="0">
                <a:latin typeface="Arial" pitchFamily="34" charset="0"/>
                <a:cs typeface="Arial" pitchFamily="34" charset="0"/>
              </a:rPr>
              <a:t>Logrando </a:t>
            </a:r>
            <a:r>
              <a:rPr lang="es-ES" sz="2300" dirty="0">
                <a:latin typeface="Arial" pitchFamily="34" charset="0"/>
                <a:cs typeface="Arial" pitchFamily="34" charset="0"/>
              </a:rPr>
              <a:t>la </a:t>
            </a:r>
            <a:r>
              <a:rPr lang="es-ES" sz="2300" dirty="0" smtClean="0">
                <a:latin typeface="Arial" pitchFamily="34" charset="0"/>
                <a:cs typeface="Arial" pitchFamily="34" charset="0"/>
              </a:rPr>
              <a:t>constancia.</a:t>
            </a:r>
          </a:p>
          <a:p>
            <a:pPr marL="904875" lvl="2" indent="-457200" algn="just">
              <a:buFont typeface="+mj-lt"/>
              <a:buAutoNum type="arabicPeriod"/>
              <a:defRPr/>
            </a:pPr>
            <a:r>
              <a:rPr lang="es-ES" sz="2300" dirty="0" smtClean="0">
                <a:latin typeface="Arial" pitchFamily="34" charset="0"/>
                <a:cs typeface="Arial" pitchFamily="34" charset="0"/>
              </a:rPr>
              <a:t>Explicando el por qué y para qué de lo que hace, abriendo horizontes en su vida.</a:t>
            </a:r>
            <a:endParaRPr lang="es-ES" sz="2300" dirty="0">
              <a:latin typeface="Arial" pitchFamily="34" charset="0"/>
              <a:cs typeface="Arial" pitchFamily="34" charset="0"/>
            </a:endParaRPr>
          </a:p>
          <a:p>
            <a:pPr lvl="2" algn="just">
              <a:defRPr/>
            </a:pPr>
            <a:endParaRPr lang="es-ES" sz="23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  <a:defRPr/>
            </a:pPr>
            <a:endParaRPr lang="es-MX" sz="23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6787" y="87868"/>
            <a:ext cx="230721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endParaRPr lang="en-US" dirty="0"/>
          </a:p>
        </p:txBody>
      </p:sp>
      <p:pic>
        <p:nvPicPr>
          <p:cNvPr id="13" name="Picture 5" descr="Logo definitiv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88640"/>
            <a:ext cx="1512168" cy="1374369"/>
          </a:xfrm>
          <a:prstGeom prst="rect">
            <a:avLst/>
          </a:prstGeom>
        </p:spPr>
      </p:pic>
      <p:sp>
        <p:nvSpPr>
          <p:cNvPr id="23" name="Rounded Rectangle 11">
            <a:hlinkClick r:id="rId4" action="ppaction://hlinksldjump"/>
          </p:cNvPr>
          <p:cNvSpPr/>
          <p:nvPr/>
        </p:nvSpPr>
        <p:spPr>
          <a:xfrm>
            <a:off x="53952" y="6196880"/>
            <a:ext cx="1818000" cy="61649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¿Qué es DHI?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12">
            <a:hlinkClick r:id="rId5" action="ppaction://hlinksldjump"/>
          </p:cNvPr>
          <p:cNvSpPr/>
          <p:nvPr/>
        </p:nvSpPr>
        <p:spPr>
          <a:xfrm>
            <a:off x="1889904" y="6196880"/>
            <a:ext cx="1818000" cy="61649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Actividades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12">
            <a:hlinkClick r:id="rId5" action="ppaction://hlinksldjump"/>
          </p:cNvPr>
          <p:cNvSpPr/>
          <p:nvPr/>
        </p:nvSpPr>
        <p:spPr>
          <a:xfrm>
            <a:off x="3690104" y="6196880"/>
            <a:ext cx="1818000" cy="6164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Proyectos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12">
            <a:hlinkClick r:id="rId5" action="ppaction://hlinksldjump"/>
          </p:cNvPr>
          <p:cNvSpPr/>
          <p:nvPr/>
        </p:nvSpPr>
        <p:spPr>
          <a:xfrm>
            <a:off x="5490304" y="6196880"/>
            <a:ext cx="1818000" cy="616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Cursos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12">
            <a:hlinkClick r:id="rId5" action="ppaction://hlinksldjump"/>
          </p:cNvPr>
          <p:cNvSpPr/>
          <p:nvPr/>
        </p:nvSpPr>
        <p:spPr>
          <a:xfrm>
            <a:off x="7290504" y="6196880"/>
            <a:ext cx="1818000" cy="6164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Mensaje del Consejo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187624" y="836712"/>
          <a:ext cx="6858000" cy="5159828"/>
        </p:xfrm>
        <a:graphic>
          <a:graphicData uri="http://schemas.openxmlformats.org/presentationml/2006/ole">
            <p:oleObj spid="_x0000_s1034" name="Diapositiva" r:id="rId4" imgW="2491844" imgH="1869895" progId="PowerPoint.Slide.12">
              <p:embed/>
            </p:oleObj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251937"/>
            <a:ext cx="8839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Ámbitos de la persona en los que influimos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1">
            <a:hlinkClick r:id="rId5" action="ppaction://hlinksldjump"/>
          </p:cNvPr>
          <p:cNvSpPr/>
          <p:nvPr/>
        </p:nvSpPr>
        <p:spPr>
          <a:xfrm>
            <a:off x="53952" y="6196880"/>
            <a:ext cx="1818000" cy="61649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¿Qué es DHI?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12">
            <a:hlinkClick r:id="rId6" action="ppaction://hlinksldjump"/>
          </p:cNvPr>
          <p:cNvSpPr/>
          <p:nvPr/>
        </p:nvSpPr>
        <p:spPr>
          <a:xfrm>
            <a:off x="1889904" y="6196880"/>
            <a:ext cx="1818000" cy="61649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Actividades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12">
            <a:hlinkClick r:id="rId6" action="ppaction://hlinksldjump"/>
          </p:cNvPr>
          <p:cNvSpPr/>
          <p:nvPr/>
        </p:nvSpPr>
        <p:spPr>
          <a:xfrm>
            <a:off x="3690104" y="6196880"/>
            <a:ext cx="1818000" cy="6164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Proyectos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12">
            <a:hlinkClick r:id="rId6" action="ppaction://hlinksldjump"/>
          </p:cNvPr>
          <p:cNvSpPr/>
          <p:nvPr/>
        </p:nvSpPr>
        <p:spPr>
          <a:xfrm>
            <a:off x="5490304" y="6196880"/>
            <a:ext cx="1818000" cy="616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Cursos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12">
            <a:hlinkClick r:id="rId6" action="ppaction://hlinksldjump"/>
          </p:cNvPr>
          <p:cNvSpPr/>
          <p:nvPr/>
        </p:nvSpPr>
        <p:spPr>
          <a:xfrm>
            <a:off x="7290504" y="6196880"/>
            <a:ext cx="1818000" cy="6164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Mensaje del Consejo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19200"/>
          </a:xfrm>
        </p:spPr>
        <p:txBody>
          <a:bodyPr>
            <a:normAutofit/>
          </a:bodyPr>
          <a:lstStyle/>
          <a:p>
            <a:r>
              <a:rPr lang="es-MX" sz="4000" b="1" dirty="0" smtClean="0"/>
              <a:t>Actividades: </a:t>
            </a:r>
            <a:r>
              <a:rPr lang="es-MX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2012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824536"/>
          </a:xfrm>
        </p:spPr>
        <p:txBody>
          <a:bodyPr>
            <a:normAutofit/>
          </a:bodyPr>
          <a:lstStyle/>
          <a:p>
            <a:pPr marL="0" indent="-514350" algn="just">
              <a:buAutoNum type="arabicPeriod"/>
            </a:pPr>
            <a:r>
              <a:rPr lang="es-MX" sz="2300" dirty="0" smtClean="0"/>
              <a:t>Obtuvimos la Clave Única de Inscripción al Registro </a:t>
            </a:r>
            <a:r>
              <a:rPr lang="es-MX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(CLUNI)</a:t>
            </a:r>
            <a:r>
              <a:rPr lang="es-MX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s-MX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300" dirty="0" smtClean="0"/>
              <a:t>la cual nos permitirá participar por recursos que ofrece el Gobierno Federal a las OSC (Organizaciones de la Sociedad Civil)</a:t>
            </a:r>
          </a:p>
          <a:p>
            <a:pPr marL="0" indent="-514350" algn="just">
              <a:buNone/>
            </a:pPr>
            <a:endParaRPr lang="es-MX" sz="2300" dirty="0" smtClean="0"/>
          </a:p>
          <a:p>
            <a:pPr marL="0" indent="-514350" algn="just">
              <a:buNone/>
            </a:pPr>
            <a:r>
              <a:rPr lang="es-MX" sz="2300" dirty="0" smtClean="0"/>
              <a:t>2. Contratamos formalmente a dos colaboradoras para coordinar la operación de la A.C y la elaboración de contenidos del equipo interdisciplinar. </a:t>
            </a:r>
          </a:p>
          <a:p>
            <a:pPr marL="457200" lvl="3" indent="-514350" algn="just"/>
            <a:r>
              <a:rPr lang="es-MX" sz="1900" dirty="0" smtClean="0"/>
              <a:t>Dra. Rosa María Urzúa Esteva “Administración de proyectos”.</a:t>
            </a:r>
          </a:p>
          <a:p>
            <a:pPr marL="457200" lvl="3" indent="-514350" algn="just"/>
            <a:r>
              <a:rPr lang="es-MX" sz="1900" dirty="0" smtClean="0"/>
              <a:t>Andrea Madrigal Torres “Coordinador administrativo y apoyo en contenidos”.</a:t>
            </a:r>
          </a:p>
          <a:p>
            <a:pPr marL="457200" lvl="3" indent="-514350" algn="just">
              <a:buNone/>
            </a:pPr>
            <a:endParaRPr lang="es-MX" sz="1900" dirty="0" smtClean="0"/>
          </a:p>
          <a:p>
            <a:pPr marL="0" indent="0" algn="just">
              <a:buNone/>
            </a:pPr>
            <a:r>
              <a:rPr lang="es-MX" sz="2300" dirty="0" smtClean="0"/>
              <a:t>3.   Se incorporó Roberto Gochez para impulsar los Torneos.</a:t>
            </a:r>
          </a:p>
          <a:p>
            <a:pPr marL="463550" lvl="0" indent="-463550" algn="just">
              <a:buNone/>
              <a:tabLst>
                <a:tab pos="0" algn="l"/>
              </a:tabLst>
            </a:pPr>
            <a:endParaRPr lang="es-MX" sz="2300" b="1" dirty="0" smtClean="0"/>
          </a:p>
          <a:p>
            <a:pPr marL="463550" lvl="0" indent="-463550" algn="just">
              <a:buNone/>
              <a:tabLst>
                <a:tab pos="0" algn="l"/>
              </a:tabLst>
            </a:pPr>
            <a:endParaRPr lang="en-US" sz="2300" dirty="0"/>
          </a:p>
          <a:p>
            <a:pPr algn="just"/>
            <a:endParaRPr lang="en-US" sz="2300" dirty="0"/>
          </a:p>
        </p:txBody>
      </p:sp>
      <p:sp>
        <p:nvSpPr>
          <p:cNvPr id="19" name="Rounded Rectangle 11">
            <a:hlinkClick r:id="rId3" action="ppaction://hlinksldjump"/>
          </p:cNvPr>
          <p:cNvSpPr/>
          <p:nvPr/>
        </p:nvSpPr>
        <p:spPr>
          <a:xfrm>
            <a:off x="53952" y="6196880"/>
            <a:ext cx="1818000" cy="61649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¿Qué es DHI?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2">
            <a:hlinkClick r:id="rId4" action="ppaction://hlinksldjump"/>
          </p:cNvPr>
          <p:cNvSpPr/>
          <p:nvPr/>
        </p:nvSpPr>
        <p:spPr>
          <a:xfrm>
            <a:off x="1889904" y="6196880"/>
            <a:ext cx="1818000" cy="61649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2">
                <a:lumMod val="7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Actividades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12">
            <a:hlinkClick r:id="rId4" action="ppaction://hlinksldjump"/>
          </p:cNvPr>
          <p:cNvSpPr/>
          <p:nvPr/>
        </p:nvSpPr>
        <p:spPr>
          <a:xfrm>
            <a:off x="3690104" y="6196880"/>
            <a:ext cx="1818000" cy="6164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Proyectos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12">
            <a:hlinkClick r:id="rId4" action="ppaction://hlinksldjump"/>
          </p:cNvPr>
          <p:cNvSpPr/>
          <p:nvPr/>
        </p:nvSpPr>
        <p:spPr>
          <a:xfrm>
            <a:off x="5490304" y="6196880"/>
            <a:ext cx="1818000" cy="616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Cursos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12">
            <a:hlinkClick r:id="rId4" action="ppaction://hlinksldjump"/>
          </p:cNvPr>
          <p:cNvSpPr/>
          <p:nvPr/>
        </p:nvSpPr>
        <p:spPr>
          <a:xfrm>
            <a:off x="7290504" y="6196880"/>
            <a:ext cx="1818000" cy="6164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Mensaje del Consejo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19200"/>
          </a:xfrm>
        </p:spPr>
        <p:txBody>
          <a:bodyPr>
            <a:normAutofit/>
          </a:bodyPr>
          <a:lstStyle/>
          <a:p>
            <a:r>
              <a:rPr lang="es-MX" sz="4000" b="1" dirty="0" smtClean="0"/>
              <a:t>Actividades: </a:t>
            </a:r>
            <a:r>
              <a:rPr lang="es-MX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2012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82453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sz="2300" dirty="0" smtClean="0"/>
              <a:t>4. Se incorporaron dos profesionales de alto nivel al equipo de Investigación y Desarrollo: María Judith </a:t>
            </a:r>
            <a:r>
              <a:rPr lang="es-MX" sz="2300" dirty="0" err="1" smtClean="0"/>
              <a:t>Turriaga</a:t>
            </a:r>
            <a:r>
              <a:rPr lang="es-MX" sz="2300" dirty="0" smtClean="0"/>
              <a:t> y María Teresa Rodríguez, con amplia experiencia en educación y sexualidad, y psicología, respectivamente.</a:t>
            </a:r>
          </a:p>
          <a:p>
            <a:pPr marL="0" indent="0" algn="just">
              <a:buNone/>
            </a:pPr>
            <a:endParaRPr lang="es-MX" sz="2300" dirty="0" smtClean="0"/>
          </a:p>
          <a:p>
            <a:pPr marL="0" indent="0" algn="just">
              <a:buNone/>
            </a:pPr>
            <a:r>
              <a:rPr lang="es-MX" sz="2300" dirty="0" smtClean="0"/>
              <a:t>5. Recibimos a 2 estudiantes prestadores de servicio social, quienes colaboraron en distintos proyectos.</a:t>
            </a:r>
          </a:p>
          <a:p>
            <a:pPr marL="0" indent="0" algn="just">
              <a:buNone/>
            </a:pPr>
            <a:endParaRPr lang="es-MX" sz="2300" dirty="0" smtClean="0"/>
          </a:p>
          <a:p>
            <a:pPr marL="0" indent="0" algn="just">
              <a:buNone/>
            </a:pPr>
            <a:r>
              <a:rPr lang="es-MX" sz="2300" dirty="0" smtClean="0"/>
              <a:t>6. Jimena Casillas realizó un</a:t>
            </a:r>
            <a:r>
              <a:rPr lang="es-MX" sz="2400" dirty="0" smtClean="0"/>
              <a:t> diplomado por parte de la ULIA, en torno a la educación de las virtudes por medio del cine.</a:t>
            </a:r>
          </a:p>
          <a:p>
            <a:pPr marL="0" indent="0" algn="just">
              <a:buNone/>
            </a:pPr>
            <a:endParaRPr lang="es-MX" sz="2300" dirty="0" smtClean="0"/>
          </a:p>
          <a:p>
            <a:pPr marL="0" indent="0" algn="just">
              <a:buNone/>
            </a:pPr>
            <a:r>
              <a:rPr lang="es-MX" sz="2300" dirty="0" smtClean="0"/>
              <a:t>7.  Establecimos la imagen institucional:</a:t>
            </a:r>
          </a:p>
          <a:p>
            <a:pPr marL="514350" indent="-514350" algn="just">
              <a:buFont typeface="+mj-lt"/>
              <a:buAutoNum type="arabicPeriod"/>
            </a:pPr>
            <a:endParaRPr lang="es-MX" sz="2300" b="1" dirty="0" smtClean="0"/>
          </a:p>
          <a:p>
            <a:pPr marL="463550" lvl="0" indent="-463550" algn="just">
              <a:buNone/>
              <a:tabLst>
                <a:tab pos="0" algn="l"/>
              </a:tabLst>
            </a:pPr>
            <a:endParaRPr lang="en-US" sz="2300" dirty="0"/>
          </a:p>
          <a:p>
            <a:pPr algn="just"/>
            <a:endParaRPr lang="en-US" sz="2300" dirty="0"/>
          </a:p>
        </p:txBody>
      </p:sp>
      <p:sp>
        <p:nvSpPr>
          <p:cNvPr id="19" name="Rounded Rectangle 11">
            <a:hlinkClick r:id="rId3" action="ppaction://hlinksldjump"/>
          </p:cNvPr>
          <p:cNvSpPr/>
          <p:nvPr/>
        </p:nvSpPr>
        <p:spPr>
          <a:xfrm>
            <a:off x="53952" y="6196880"/>
            <a:ext cx="1818000" cy="61649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¿Qué es DHI?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2">
            <a:hlinkClick r:id="rId4" action="ppaction://hlinksldjump"/>
          </p:cNvPr>
          <p:cNvSpPr/>
          <p:nvPr/>
        </p:nvSpPr>
        <p:spPr>
          <a:xfrm>
            <a:off x="1889904" y="6196880"/>
            <a:ext cx="1818000" cy="61649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tx2">
                <a:lumMod val="7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Actividades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12">
            <a:hlinkClick r:id="rId4" action="ppaction://hlinksldjump"/>
          </p:cNvPr>
          <p:cNvSpPr/>
          <p:nvPr/>
        </p:nvSpPr>
        <p:spPr>
          <a:xfrm>
            <a:off x="3690104" y="6196880"/>
            <a:ext cx="1818000" cy="6164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Proyectos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12">
            <a:hlinkClick r:id="rId4" action="ppaction://hlinksldjump"/>
          </p:cNvPr>
          <p:cNvSpPr/>
          <p:nvPr/>
        </p:nvSpPr>
        <p:spPr>
          <a:xfrm>
            <a:off x="5490304" y="6196880"/>
            <a:ext cx="1818000" cy="616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Cursos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12">
            <a:hlinkClick r:id="rId4" action="ppaction://hlinksldjump"/>
          </p:cNvPr>
          <p:cNvSpPr/>
          <p:nvPr/>
        </p:nvSpPr>
        <p:spPr>
          <a:xfrm>
            <a:off x="7290504" y="6196880"/>
            <a:ext cx="1818000" cy="6164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Mensaje del Consejo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 descr="Logo definitiv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4725144"/>
            <a:ext cx="1512168" cy="137436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es-MX" b="1" dirty="0" smtClean="0"/>
              <a:t>Proyectos realizados: </a:t>
            </a:r>
            <a:r>
              <a:rPr lang="es-MX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2012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5400600" cy="453650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 algn="just">
              <a:buNone/>
            </a:pPr>
            <a:endParaRPr lang="es-MX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MX" sz="1800" b="1" dirty="0" smtClean="0">
                <a:latin typeface="Arial" pitchFamily="34" charset="0"/>
                <a:cs typeface="Arial" pitchFamily="34" charset="0"/>
              </a:rPr>
              <a:t>JUANITO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, publicación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que se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realiza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por parte de COPASE junto con la Secretaria de Educación de Jalisco. Se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publica de manera bimensual a través de un folleto y una página web:</a:t>
            </a:r>
          </a:p>
          <a:p>
            <a:pPr marL="0" indent="0" algn="just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  <a:hlinkClick r:id="rId3"/>
              </a:rPr>
              <a:t>http://portalsej.jalisco.gob.mx/campana-civico-educativa/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s-MX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Logros de este año:</a:t>
            </a:r>
            <a:endParaRPr lang="es-MX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/>
            <a:r>
              <a:rPr lang="es-MX" sz="1800" dirty="0" smtClean="0">
                <a:latin typeface="Arial" pitchFamily="34" charset="0"/>
                <a:cs typeface="Arial" pitchFamily="34" charset="0"/>
              </a:rPr>
              <a:t>Elaboramos</a:t>
            </a:r>
            <a:r>
              <a:rPr lang="es-MX" sz="1800" b="1" dirty="0" smtClean="0">
                <a:latin typeface="Arial" pitchFamily="34" charset="0"/>
                <a:cs typeface="Arial" pitchFamily="34" charset="0"/>
              </a:rPr>
              <a:t> 3 folletos de nivel primaria y 2 de nivel secundaria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, con 800,000 ejemplares por tiraje</a:t>
            </a:r>
            <a:r>
              <a:rPr lang="es-MX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¡Con ello se logra educar en valores y en responsabilidad ciudadana en escuelas oficiales y particulares!</a:t>
            </a: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hlinkClick r:id="rId3"/>
            </a:endParaRPr>
          </a:p>
          <a:p>
            <a:pPr marL="0" lvl="0" indent="0" algn="just">
              <a:buNone/>
            </a:pPr>
            <a:endParaRPr lang="es-MX" sz="1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s-MX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 l="35294" t="25062" r="36145" b="15981"/>
          <a:stretch>
            <a:fillRect/>
          </a:stretch>
        </p:blipFill>
        <p:spPr bwMode="auto">
          <a:xfrm rot="1163849">
            <a:off x="7679697" y="2580724"/>
            <a:ext cx="1234800" cy="159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 l="35228" t="26934" r="36032" b="12201"/>
          <a:stretch>
            <a:fillRect/>
          </a:stretch>
        </p:blipFill>
        <p:spPr bwMode="auto">
          <a:xfrm rot="20881574">
            <a:off x="5917128" y="2459210"/>
            <a:ext cx="1235039" cy="163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 l="35038" t="27320" r="35825" b="12255"/>
          <a:stretch>
            <a:fillRect/>
          </a:stretch>
        </p:blipFill>
        <p:spPr bwMode="auto">
          <a:xfrm>
            <a:off x="6948265" y="2348882"/>
            <a:ext cx="1234800" cy="160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1">
            <a:hlinkClick r:id="rId7" action="ppaction://hlinksldjump"/>
          </p:cNvPr>
          <p:cNvSpPr/>
          <p:nvPr/>
        </p:nvSpPr>
        <p:spPr>
          <a:xfrm>
            <a:off x="53952" y="6196880"/>
            <a:ext cx="1818000" cy="61649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¿Qué es DHI?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12">
            <a:hlinkClick r:id="rId8" action="ppaction://hlinksldjump"/>
          </p:cNvPr>
          <p:cNvSpPr/>
          <p:nvPr/>
        </p:nvSpPr>
        <p:spPr>
          <a:xfrm>
            <a:off x="1889904" y="6196880"/>
            <a:ext cx="1818000" cy="61649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Actividades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12">
            <a:hlinkClick r:id="rId8" action="ppaction://hlinksldjump"/>
          </p:cNvPr>
          <p:cNvSpPr/>
          <p:nvPr/>
        </p:nvSpPr>
        <p:spPr>
          <a:xfrm>
            <a:off x="3690104" y="6196880"/>
            <a:ext cx="1818000" cy="6164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tx2">
                <a:lumMod val="60000"/>
                <a:lumOff val="4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Proyectos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12">
            <a:hlinkClick r:id="rId8" action="ppaction://hlinksldjump"/>
          </p:cNvPr>
          <p:cNvSpPr/>
          <p:nvPr/>
        </p:nvSpPr>
        <p:spPr>
          <a:xfrm>
            <a:off x="5490304" y="6196880"/>
            <a:ext cx="1818000" cy="61649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Cursos realizados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12">
            <a:hlinkClick r:id="rId8" action="ppaction://hlinksldjump"/>
          </p:cNvPr>
          <p:cNvSpPr/>
          <p:nvPr/>
        </p:nvSpPr>
        <p:spPr>
          <a:xfrm>
            <a:off x="7290504" y="6196880"/>
            <a:ext cx="1818000" cy="6164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Mensaje del Consejo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orme Anual 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Informe Anual 2011</Template>
  <TotalTime>4226</TotalTime>
  <Words>2552</Words>
  <Application>Microsoft Office PowerPoint</Application>
  <PresentationFormat>Presentación en pantalla (4:3)</PresentationFormat>
  <Paragraphs>352</Paragraphs>
  <Slides>25</Slides>
  <Notes>25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7" baseType="lpstr">
      <vt:lpstr>Informe Anual 2011</vt:lpstr>
      <vt:lpstr>Diapositiva</vt:lpstr>
      <vt:lpstr>Informe Anual</vt:lpstr>
      <vt:lpstr>Diapositiva 2</vt:lpstr>
      <vt:lpstr>Misión y fines</vt:lpstr>
      <vt:lpstr>Diapositiva 4</vt:lpstr>
      <vt:lpstr>Diapositiva 5</vt:lpstr>
      <vt:lpstr>Diapositiva 6</vt:lpstr>
      <vt:lpstr>Actividades: 2012</vt:lpstr>
      <vt:lpstr>Actividades: 2012</vt:lpstr>
      <vt:lpstr>Proyectos realizados: 2012</vt:lpstr>
      <vt:lpstr>Proyectos realizados: 2012</vt:lpstr>
      <vt:lpstr>Diapositiva 11</vt:lpstr>
      <vt:lpstr>Diapositiva 12</vt:lpstr>
      <vt:lpstr>Proyectos realizados: 2012</vt:lpstr>
      <vt:lpstr>Diapositiva 14</vt:lpstr>
      <vt:lpstr>Diapositiva 15</vt:lpstr>
      <vt:lpstr>Proyectos realizados: 2012</vt:lpstr>
      <vt:lpstr>Diapositiva 17</vt:lpstr>
      <vt:lpstr>Diapositiva 18</vt:lpstr>
      <vt:lpstr>Diapositiva 19</vt:lpstr>
      <vt:lpstr>Diapositiva 20</vt:lpstr>
      <vt:lpstr>Diapositiva 21</vt:lpstr>
      <vt:lpstr>Cursos realizados: 2012</vt:lpstr>
      <vt:lpstr>Cursos realizados: 2012</vt:lpstr>
      <vt:lpstr>Diapositiva 24</vt:lpstr>
      <vt:lpstr>Mensaje del Consejo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Anual</dc:title>
  <dc:creator>Bety</dc:creator>
  <cp:lastModifiedBy>Bety</cp:lastModifiedBy>
  <cp:revision>52</cp:revision>
  <dcterms:created xsi:type="dcterms:W3CDTF">2012-11-21T16:42:31Z</dcterms:created>
  <dcterms:modified xsi:type="dcterms:W3CDTF">2013-01-09T16:59:00Z</dcterms:modified>
</cp:coreProperties>
</file>